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523" r:id="rId3"/>
    <p:sldId id="491" r:id="rId4"/>
    <p:sldId id="490" r:id="rId5"/>
    <p:sldId id="498" r:id="rId6"/>
    <p:sldId id="520" r:id="rId7"/>
    <p:sldId id="521" r:id="rId8"/>
    <p:sldId id="519" r:id="rId9"/>
    <p:sldId id="522" r:id="rId10"/>
    <p:sldId id="517" r:id="rId11"/>
    <p:sldId id="497" r:id="rId12"/>
    <p:sldId id="507" r:id="rId13"/>
    <p:sldId id="499" r:id="rId14"/>
    <p:sldId id="459" r:id="rId15"/>
    <p:sldId id="462" r:id="rId16"/>
    <p:sldId id="463" r:id="rId17"/>
    <p:sldId id="441" r:id="rId18"/>
    <p:sldId id="489" r:id="rId19"/>
    <p:sldId id="472" r:id="rId20"/>
    <p:sldId id="514" r:id="rId21"/>
    <p:sldId id="512" r:id="rId22"/>
    <p:sldId id="474" r:id="rId23"/>
    <p:sldId id="515" r:id="rId24"/>
    <p:sldId id="513" r:id="rId25"/>
    <p:sldId id="494" r:id="rId26"/>
    <p:sldId id="518" r:id="rId27"/>
    <p:sldId id="508" r:id="rId28"/>
    <p:sldId id="495" r:id="rId29"/>
    <p:sldId id="442" r:id="rId30"/>
    <p:sldId id="500" r:id="rId31"/>
    <p:sldId id="511" r:id="rId32"/>
    <p:sldId id="509" r:id="rId33"/>
    <p:sldId id="501" r:id="rId34"/>
    <p:sldId id="506" r:id="rId35"/>
    <p:sldId id="503" r:id="rId36"/>
    <p:sldId id="502" r:id="rId37"/>
    <p:sldId id="504" r:id="rId38"/>
    <p:sldId id="415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. Беликов" initials="ДСБ" lastIdx="1" clrIdx="0">
    <p:extLst>
      <p:ext uri="{19B8F6BF-5375-455C-9EA6-DF929625EA0E}">
        <p15:presenceInfo xmlns:p15="http://schemas.microsoft.com/office/powerpoint/2012/main" userId="S-1-5-21-3445085463-256822610-2247937444-1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E0"/>
    <a:srgbClr val="EDEAF0"/>
    <a:srgbClr val="F3D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4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D00E6-F447-4AF2-AD40-1706704C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A48D-5DEB-4BFA-A585-D398442E9DA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Образовательная организация</a:t>
          </a:r>
          <a:endParaRPr lang="ru-RU" sz="2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B24-451D-42C4-A124-623A1F72E941}" type="parTrans" cxnId="{3913F823-22B7-402A-B721-0952025FA0A4}">
      <dgm:prSet/>
      <dgm:spPr/>
      <dgm:t>
        <a:bodyPr/>
        <a:lstStyle/>
        <a:p>
          <a:endParaRPr lang="ru-RU"/>
        </a:p>
      </dgm:t>
    </dgm:pt>
    <dgm:pt modelId="{F4A13DFE-D780-4401-B336-917B1BC17687}" type="sibTrans" cxnId="{3913F823-22B7-402A-B721-0952025FA0A4}">
      <dgm:prSet/>
      <dgm:spPr/>
      <dgm:t>
        <a:bodyPr/>
        <a:lstStyle/>
        <a:p>
          <a:endParaRPr lang="ru-RU"/>
        </a:p>
      </dgm:t>
    </dgm:pt>
    <dgm:pt modelId="{A9B4C6CB-14B7-4662-856A-964E2ECB9C2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Аудитории для участников итогового сочинения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AF1B9DD7-8D99-48E9-959B-1D8D9613C2C8}" type="parTrans" cxnId="{F47F134A-53C4-4C3F-BE01-7378CA63C0E3}">
      <dgm:prSet/>
      <dgm:spPr/>
      <dgm:t>
        <a:bodyPr/>
        <a:lstStyle/>
        <a:p>
          <a:endParaRPr lang="ru-RU"/>
        </a:p>
      </dgm:t>
    </dgm:pt>
    <dgm:pt modelId="{168D89E1-61A3-4E9E-98E5-9FE11FF576A1}" type="sibTrans" cxnId="{F47F134A-53C4-4C3F-BE01-7378CA63C0E3}">
      <dgm:prSet/>
      <dgm:spPr/>
      <dgm:t>
        <a:bodyPr/>
        <a:lstStyle/>
        <a:p>
          <a:endParaRPr lang="ru-RU"/>
        </a:p>
      </dgm:t>
    </dgm:pt>
    <dgm:pt modelId="{FA4901BB-8854-463D-9F7F-656DB7E86492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Аудитории для участников итогового изложения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7881F999-7EB6-4FCC-83D9-6559DD5EF2CD}" type="parTrans" cxnId="{A72303D0-C820-4150-A230-504574CE8F26}">
      <dgm:prSet/>
      <dgm:spPr/>
      <dgm:t>
        <a:bodyPr/>
        <a:lstStyle/>
        <a:p>
          <a:endParaRPr lang="ru-RU"/>
        </a:p>
      </dgm:t>
    </dgm:pt>
    <dgm:pt modelId="{DA8DD025-14F2-492E-88AE-4559790EA7F3}" type="sibTrans" cxnId="{A72303D0-C820-4150-A230-504574CE8F26}">
      <dgm:prSet/>
      <dgm:spPr/>
      <dgm:t>
        <a:bodyPr/>
        <a:lstStyle/>
        <a:p>
          <a:endParaRPr lang="ru-RU"/>
        </a:p>
      </dgm:t>
    </dgm:pt>
    <dgm:pt modelId="{1A55D884-93E9-4A3E-BEDC-85609034B218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Аудитории для участников итогового сочинения в УСТНОЙ форме</a:t>
          </a:r>
          <a:endParaRPr lang="ru-RU" sz="1200" b="1" dirty="0">
            <a:solidFill>
              <a:schemeClr val="tx1"/>
            </a:solidFill>
          </a:endParaRPr>
        </a:p>
      </dgm:t>
    </dgm:pt>
    <dgm:pt modelId="{D81FBC6C-0EF4-4F24-8697-54BE73E0C8A2}" type="parTrans" cxnId="{444D705C-736E-4FB1-BFF3-C58540BDD755}">
      <dgm:prSet/>
      <dgm:spPr/>
      <dgm:t>
        <a:bodyPr/>
        <a:lstStyle/>
        <a:p>
          <a:endParaRPr lang="ru-RU"/>
        </a:p>
      </dgm:t>
    </dgm:pt>
    <dgm:pt modelId="{C83A0749-53B8-4052-B4B0-9DA739CCC669}" type="sibTrans" cxnId="{444D705C-736E-4FB1-BFF3-C58540BDD755}">
      <dgm:prSet/>
      <dgm:spPr/>
      <dgm:t>
        <a:bodyPr/>
        <a:lstStyle/>
        <a:p>
          <a:endParaRPr lang="ru-RU"/>
        </a:p>
      </dgm:t>
    </dgm:pt>
    <dgm:pt modelId="{DDEFF0F6-7F10-4D62-9F7C-97820E62F513}">
      <dgm:prSet custT="1"/>
      <dgm:spPr>
        <a:ln>
          <a:solidFill>
            <a:srgbClr val="006AB3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Аудитории для участников итогового изложения в УСТНОЙ форме</a:t>
          </a:r>
          <a:endParaRPr lang="ru-RU" sz="1200" b="1" dirty="0">
            <a:solidFill>
              <a:schemeClr val="tx1"/>
            </a:solidFill>
          </a:endParaRPr>
        </a:p>
      </dgm:t>
    </dgm:pt>
    <dgm:pt modelId="{5EE85AF4-38C3-4EDA-AF99-74DA8D6E06F9}" type="sibTrans" cxnId="{7057EE1A-934E-47C1-A1C8-0A11C042323B}">
      <dgm:prSet/>
      <dgm:spPr/>
      <dgm:t>
        <a:bodyPr/>
        <a:lstStyle/>
        <a:p>
          <a:endParaRPr lang="ru-RU"/>
        </a:p>
      </dgm:t>
    </dgm:pt>
    <dgm:pt modelId="{F97BC36E-9EEE-4115-93EB-BD9840052D11}" type="parTrans" cxnId="{7057EE1A-934E-47C1-A1C8-0A11C042323B}">
      <dgm:prSet/>
      <dgm:spPr/>
      <dgm:t>
        <a:bodyPr/>
        <a:lstStyle/>
        <a:p>
          <a:endParaRPr lang="ru-RU"/>
        </a:p>
      </dgm:t>
    </dgm:pt>
    <dgm:pt modelId="{0A9BA00C-DFAA-49B9-9AB2-6A0ED80CB51F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Аудитории для участников итогового изложения, которым выдается текст на 40 мин</a:t>
          </a:r>
          <a:endParaRPr lang="ru-RU" sz="1400" b="1" dirty="0">
            <a:solidFill>
              <a:schemeClr val="tx1"/>
            </a:solidFill>
          </a:endParaRPr>
        </a:p>
      </dgm:t>
    </dgm:pt>
    <dgm:pt modelId="{73B0B34F-0B82-436C-B348-0F222EE5A4CF}" type="parTrans" cxnId="{05871ECA-5485-4451-8CC9-02C91A6F31AC}">
      <dgm:prSet/>
      <dgm:spPr/>
      <dgm:t>
        <a:bodyPr/>
        <a:lstStyle/>
        <a:p>
          <a:endParaRPr lang="ru-RU"/>
        </a:p>
      </dgm:t>
    </dgm:pt>
    <dgm:pt modelId="{C1888884-FC60-4F23-9E06-B6012A719665}" type="sibTrans" cxnId="{05871ECA-5485-4451-8CC9-02C91A6F31AC}">
      <dgm:prSet/>
      <dgm:spPr/>
      <dgm:t>
        <a:bodyPr/>
        <a:lstStyle/>
        <a:p>
          <a:endParaRPr lang="ru-RU"/>
        </a:p>
      </dgm:t>
    </dgm:pt>
    <dgm:pt modelId="{3604F67D-F143-47F1-B988-DC10F175C89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Аудитории для участников итогового изложения, которым текст зачитывается</a:t>
          </a:r>
          <a:endParaRPr lang="ru-RU" b="1" dirty="0">
            <a:solidFill>
              <a:schemeClr val="tx1"/>
            </a:solidFill>
          </a:endParaRPr>
        </a:p>
      </dgm:t>
    </dgm:pt>
    <dgm:pt modelId="{073821AC-5FAF-4887-AD2C-5B819DF2D8EF}" type="parTrans" cxnId="{3B744774-AECB-4BD9-860C-B3450A39D1F1}">
      <dgm:prSet/>
      <dgm:spPr/>
      <dgm:t>
        <a:bodyPr/>
        <a:lstStyle/>
        <a:p>
          <a:endParaRPr lang="ru-RU"/>
        </a:p>
      </dgm:t>
    </dgm:pt>
    <dgm:pt modelId="{1CD1A865-CBF5-412C-931C-418B30901A02}" type="sibTrans" cxnId="{3B744774-AECB-4BD9-860C-B3450A39D1F1}">
      <dgm:prSet/>
      <dgm:spPr/>
      <dgm:t>
        <a:bodyPr/>
        <a:lstStyle/>
        <a:p>
          <a:endParaRPr lang="ru-RU"/>
        </a:p>
      </dgm:t>
    </dgm:pt>
    <dgm:pt modelId="{EFA9D163-B58D-4E13-B776-EF25F788D70D}" type="pres">
      <dgm:prSet presAssocID="{D08D00E6-F447-4AF2-AD40-1706704C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601D77-9F69-45C4-B783-38945D01315C}" type="pres">
      <dgm:prSet presAssocID="{A6BAA48D-5DEB-4BFA-A585-D398442E9DA1}" presName="hierRoot1" presStyleCnt="0"/>
      <dgm:spPr/>
      <dgm:t>
        <a:bodyPr/>
        <a:lstStyle/>
        <a:p>
          <a:endParaRPr lang="ru-RU"/>
        </a:p>
      </dgm:t>
    </dgm:pt>
    <dgm:pt modelId="{B3697524-A162-4278-B5CA-01BC9EE7F6B1}" type="pres">
      <dgm:prSet presAssocID="{A6BAA48D-5DEB-4BFA-A585-D398442E9DA1}" presName="composite" presStyleCnt="0"/>
      <dgm:spPr/>
      <dgm:t>
        <a:bodyPr/>
        <a:lstStyle/>
        <a:p>
          <a:endParaRPr lang="ru-RU"/>
        </a:p>
      </dgm:t>
    </dgm:pt>
    <dgm:pt modelId="{00D7C722-C9AC-4F69-967E-718DDE614F17}" type="pres">
      <dgm:prSet presAssocID="{A6BAA48D-5DEB-4BFA-A585-D398442E9DA1}" presName="background" presStyleLbl="node0" presStyleIdx="0" presStyleCnt="1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C85F6FDD-B685-42BC-8159-351695BA715C}" type="pres">
      <dgm:prSet presAssocID="{A6BAA48D-5DEB-4BFA-A585-D398442E9DA1}" presName="text" presStyleLbl="fgAcc0" presStyleIdx="0" presStyleCnt="1" custScaleX="261712" custScaleY="34605" custLinFactNeighborX="-6804" custLinFactNeighborY="-83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F7AA8-0C97-418E-8DB0-779ED8A4B1F6}" type="pres">
      <dgm:prSet presAssocID="{A6BAA48D-5DEB-4BFA-A585-D398442E9DA1}" presName="hierChild2" presStyleCnt="0"/>
      <dgm:spPr/>
      <dgm:t>
        <a:bodyPr/>
        <a:lstStyle/>
        <a:p>
          <a:endParaRPr lang="ru-RU"/>
        </a:p>
      </dgm:t>
    </dgm:pt>
    <dgm:pt modelId="{C36BBB7B-91EE-434F-B463-01B6D5A92832}" type="pres">
      <dgm:prSet presAssocID="{AF1B9DD7-8D99-48E9-959B-1D8D9613C2C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2715947F-5FB6-472F-B408-86DF3FD794C3}" type="pres">
      <dgm:prSet presAssocID="{A9B4C6CB-14B7-4662-856A-964E2ECB9C25}" presName="hierRoot2" presStyleCnt="0"/>
      <dgm:spPr/>
      <dgm:t>
        <a:bodyPr/>
        <a:lstStyle/>
        <a:p>
          <a:endParaRPr lang="ru-RU"/>
        </a:p>
      </dgm:t>
    </dgm:pt>
    <dgm:pt modelId="{A0C735DF-810B-424B-8A17-D03CA100B8FE}" type="pres">
      <dgm:prSet presAssocID="{A9B4C6CB-14B7-4662-856A-964E2ECB9C25}" presName="composite2" presStyleCnt="0"/>
      <dgm:spPr/>
      <dgm:t>
        <a:bodyPr/>
        <a:lstStyle/>
        <a:p>
          <a:endParaRPr lang="ru-RU"/>
        </a:p>
      </dgm:t>
    </dgm:pt>
    <dgm:pt modelId="{A4C0F177-85E9-41A3-925E-969E4F544606}" type="pres">
      <dgm:prSet presAssocID="{A9B4C6CB-14B7-4662-856A-964E2ECB9C25}" presName="background2" presStyleLbl="node2" presStyleIdx="0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611A276-5977-44A7-940A-C75F660D79F8}" type="pres">
      <dgm:prSet presAssocID="{A9B4C6CB-14B7-4662-856A-964E2ECB9C25}" presName="text2" presStyleLbl="fgAcc2" presStyleIdx="0" presStyleCnt="4" custLinFactNeighborX="-12783" custLinFactNeighborY="-46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E3F2CA-9235-4D51-9AC0-43256A53826F}" type="pres">
      <dgm:prSet presAssocID="{A9B4C6CB-14B7-4662-856A-964E2ECB9C25}" presName="hierChild3" presStyleCnt="0"/>
      <dgm:spPr/>
      <dgm:t>
        <a:bodyPr/>
        <a:lstStyle/>
        <a:p>
          <a:endParaRPr lang="ru-RU"/>
        </a:p>
      </dgm:t>
    </dgm:pt>
    <dgm:pt modelId="{1CF84FCA-BE6F-4D16-9ABA-115B5C0CBC6B}" type="pres">
      <dgm:prSet presAssocID="{7881F999-7EB6-4FCC-83D9-6559DD5EF2C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33E03DA-F2DB-44CE-955F-2C09FBA1448F}" type="pres">
      <dgm:prSet presAssocID="{FA4901BB-8854-463D-9F7F-656DB7E86492}" presName="hierRoot2" presStyleCnt="0"/>
      <dgm:spPr/>
      <dgm:t>
        <a:bodyPr/>
        <a:lstStyle/>
        <a:p>
          <a:endParaRPr lang="ru-RU"/>
        </a:p>
      </dgm:t>
    </dgm:pt>
    <dgm:pt modelId="{C6EB41E7-A40E-42D2-ACDA-D2E163156D49}" type="pres">
      <dgm:prSet presAssocID="{FA4901BB-8854-463D-9F7F-656DB7E86492}" presName="composite2" presStyleCnt="0"/>
      <dgm:spPr/>
      <dgm:t>
        <a:bodyPr/>
        <a:lstStyle/>
        <a:p>
          <a:endParaRPr lang="ru-RU"/>
        </a:p>
      </dgm:t>
    </dgm:pt>
    <dgm:pt modelId="{5FB3B2D0-5465-43F3-B6BC-68374361AACF}" type="pres">
      <dgm:prSet presAssocID="{FA4901BB-8854-463D-9F7F-656DB7E86492}" presName="background2" presStyleLbl="node2" presStyleIdx="1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30BAD14F-7F84-43ED-95DC-F4AE62577931}" type="pres">
      <dgm:prSet presAssocID="{FA4901BB-8854-463D-9F7F-656DB7E86492}" presName="text2" presStyleLbl="fgAcc2" presStyleIdx="1" presStyleCnt="4" custLinFactNeighborX="-2855" custLinFactNeighborY="-46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B42F4-D9C6-45E6-8A5C-E67508C3F5CC}" type="pres">
      <dgm:prSet presAssocID="{FA4901BB-8854-463D-9F7F-656DB7E86492}" presName="hierChild3" presStyleCnt="0"/>
      <dgm:spPr/>
      <dgm:t>
        <a:bodyPr/>
        <a:lstStyle/>
        <a:p>
          <a:endParaRPr lang="ru-RU"/>
        </a:p>
      </dgm:t>
    </dgm:pt>
    <dgm:pt modelId="{68F7830C-ACD0-4178-AD16-B2BC69DE30DF}" type="pres">
      <dgm:prSet presAssocID="{73B0B34F-0B82-436C-B348-0F222EE5A4C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AC92606-FDC9-4D1C-97B1-243BA4D39A0B}" type="pres">
      <dgm:prSet presAssocID="{0A9BA00C-DFAA-49B9-9AB2-6A0ED80CB51F}" presName="hierRoot3" presStyleCnt="0"/>
      <dgm:spPr/>
    </dgm:pt>
    <dgm:pt modelId="{E4AFA8D8-B39B-4009-A827-335F472612C1}" type="pres">
      <dgm:prSet presAssocID="{0A9BA00C-DFAA-49B9-9AB2-6A0ED80CB51F}" presName="composite3" presStyleCnt="0"/>
      <dgm:spPr/>
    </dgm:pt>
    <dgm:pt modelId="{B8DD632C-A43A-4E22-AA78-332B521ECBE9}" type="pres">
      <dgm:prSet presAssocID="{0A9BA00C-DFAA-49B9-9AB2-6A0ED80CB51F}" presName="background3" presStyleLbl="node3" presStyleIdx="0" presStyleCnt="2"/>
      <dgm:spPr/>
    </dgm:pt>
    <dgm:pt modelId="{2F2397ED-1BD9-4AEF-8431-E9A57BC6ED8C}" type="pres">
      <dgm:prSet presAssocID="{0A9BA00C-DFAA-49B9-9AB2-6A0ED80CB51F}" presName="text3" presStyleLbl="fgAcc3" presStyleIdx="0" presStyleCnt="2" custScaleX="133551" custScaleY="95004" custLinFactNeighborX="-6386" custLinFactNeighborY="-2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D0D083-B092-4EF0-8524-38A9F6E4CE35}" type="pres">
      <dgm:prSet presAssocID="{0A9BA00C-DFAA-49B9-9AB2-6A0ED80CB51F}" presName="hierChild4" presStyleCnt="0"/>
      <dgm:spPr/>
    </dgm:pt>
    <dgm:pt modelId="{C368159C-9C53-4C01-A8AE-2CF5772E5D99}" type="pres">
      <dgm:prSet presAssocID="{073821AC-5FAF-4887-AD2C-5B819DF2D8EF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CE8F008-FD73-47F1-9BFD-C902ED8EAAE8}" type="pres">
      <dgm:prSet presAssocID="{3604F67D-F143-47F1-B988-DC10F175C89B}" presName="hierRoot3" presStyleCnt="0"/>
      <dgm:spPr/>
    </dgm:pt>
    <dgm:pt modelId="{CEAD2279-E9A6-4A5E-BE95-984383D72316}" type="pres">
      <dgm:prSet presAssocID="{3604F67D-F143-47F1-B988-DC10F175C89B}" presName="composite3" presStyleCnt="0"/>
      <dgm:spPr/>
    </dgm:pt>
    <dgm:pt modelId="{22562976-EB29-401D-86FF-910DE90C69ED}" type="pres">
      <dgm:prSet presAssocID="{3604F67D-F143-47F1-B988-DC10F175C89B}" presName="background3" presStyleLbl="node3" presStyleIdx="1" presStyleCnt="2"/>
      <dgm:spPr/>
    </dgm:pt>
    <dgm:pt modelId="{C65263B2-BA6E-466D-AFC9-B29BFF35977A}" type="pres">
      <dgm:prSet presAssocID="{3604F67D-F143-47F1-B988-DC10F175C89B}" presName="text3" presStyleLbl="fgAcc3" presStyleIdx="1" presStyleCnt="2" custScaleX="133551" custScaleY="95004" custLinFactNeighborX="25409" custLinFactNeighborY="-20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88679-8781-4696-BA0A-A31F3B39BBC0}" type="pres">
      <dgm:prSet presAssocID="{3604F67D-F143-47F1-B988-DC10F175C89B}" presName="hierChild4" presStyleCnt="0"/>
      <dgm:spPr/>
    </dgm:pt>
    <dgm:pt modelId="{230B5362-2F95-4286-B196-FB70F94FA60D}" type="pres">
      <dgm:prSet presAssocID="{D81FBC6C-0EF4-4F24-8697-54BE73E0C8A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C4CA0D7-16FF-43C7-BD8C-4ECDF4B6AE98}" type="pres">
      <dgm:prSet presAssocID="{1A55D884-93E9-4A3E-BEDC-85609034B218}" presName="hierRoot2" presStyleCnt="0"/>
      <dgm:spPr/>
      <dgm:t>
        <a:bodyPr/>
        <a:lstStyle/>
        <a:p>
          <a:endParaRPr lang="ru-RU"/>
        </a:p>
      </dgm:t>
    </dgm:pt>
    <dgm:pt modelId="{1DFEFDB8-B589-4FC0-9648-53B11AB97F7D}" type="pres">
      <dgm:prSet presAssocID="{1A55D884-93E9-4A3E-BEDC-85609034B218}" presName="composite2" presStyleCnt="0"/>
      <dgm:spPr/>
      <dgm:t>
        <a:bodyPr/>
        <a:lstStyle/>
        <a:p>
          <a:endParaRPr lang="ru-RU"/>
        </a:p>
      </dgm:t>
    </dgm:pt>
    <dgm:pt modelId="{C2B859CA-C99A-473E-8E92-3B013A75E51A}" type="pres">
      <dgm:prSet presAssocID="{1A55D884-93E9-4A3E-BEDC-85609034B218}" presName="background2" presStyleLbl="node2" presStyleIdx="2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FCFF747-042B-4645-AB6F-444FF6521770}" type="pres">
      <dgm:prSet presAssocID="{1A55D884-93E9-4A3E-BEDC-85609034B218}" presName="text2" presStyleLbl="fgAcc2" presStyleIdx="2" presStyleCnt="4" custScaleY="105492" custLinFactNeighborX="2810" custLinFactNeighborY="-46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2265EA-A754-48B0-9ADB-958F0BD408F0}" type="pres">
      <dgm:prSet presAssocID="{1A55D884-93E9-4A3E-BEDC-85609034B218}" presName="hierChild3" presStyleCnt="0"/>
      <dgm:spPr/>
      <dgm:t>
        <a:bodyPr/>
        <a:lstStyle/>
        <a:p>
          <a:endParaRPr lang="ru-RU"/>
        </a:p>
      </dgm:t>
    </dgm:pt>
    <dgm:pt modelId="{6E498138-3AEE-486C-9CC5-7786A3CE4673}" type="pres">
      <dgm:prSet presAssocID="{F97BC36E-9EEE-4115-93EB-BD9840052D1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DDB45AF-0FD6-44B8-B6AA-ECFECBB6D6C4}" type="pres">
      <dgm:prSet presAssocID="{DDEFF0F6-7F10-4D62-9F7C-97820E62F513}" presName="hierRoot2" presStyleCnt="0"/>
      <dgm:spPr/>
    </dgm:pt>
    <dgm:pt modelId="{5DE81960-1057-497B-9944-093F99DA99B2}" type="pres">
      <dgm:prSet presAssocID="{DDEFF0F6-7F10-4D62-9F7C-97820E62F513}" presName="composite2" presStyleCnt="0"/>
      <dgm:spPr/>
    </dgm:pt>
    <dgm:pt modelId="{40BD8B19-8CB4-49CF-BF15-A254793EA127}" type="pres">
      <dgm:prSet presAssocID="{DDEFF0F6-7F10-4D62-9F7C-97820E62F513}" presName="background2" presStyleLbl="node2" presStyleIdx="3" presStyleCnt="4"/>
      <dgm:spPr>
        <a:solidFill>
          <a:srgbClr val="D9DADB"/>
        </a:solidFill>
      </dgm:spPr>
      <dgm:t>
        <a:bodyPr/>
        <a:lstStyle/>
        <a:p>
          <a:endParaRPr lang="ru-RU"/>
        </a:p>
      </dgm:t>
    </dgm:pt>
    <dgm:pt modelId="{2D8688E8-99A8-4AA7-A8DC-B7890D83DE02}" type="pres">
      <dgm:prSet presAssocID="{DDEFF0F6-7F10-4D62-9F7C-97820E62F513}" presName="text2" presStyleLbl="fgAcc2" presStyleIdx="3" presStyleCnt="4" custLinFactNeighborX="-1758" custLinFactNeighborY="-46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8EE58-70A6-4526-9FF2-D13AECB50133}" type="pres">
      <dgm:prSet presAssocID="{DDEFF0F6-7F10-4D62-9F7C-97820E62F513}" presName="hierChild3" presStyleCnt="0"/>
      <dgm:spPr/>
    </dgm:pt>
  </dgm:ptLst>
  <dgm:cxnLst>
    <dgm:cxn modelId="{7057EE1A-934E-47C1-A1C8-0A11C042323B}" srcId="{A6BAA48D-5DEB-4BFA-A585-D398442E9DA1}" destId="{DDEFF0F6-7F10-4D62-9F7C-97820E62F513}" srcOrd="3" destOrd="0" parTransId="{F97BC36E-9EEE-4115-93EB-BD9840052D11}" sibTransId="{5EE85AF4-38C3-4EDA-AF99-74DA8D6E06F9}"/>
    <dgm:cxn modelId="{2E6177F7-B0AD-4BD3-B926-9ED41AB35380}" type="presOf" srcId="{AF1B9DD7-8D99-48E9-959B-1D8D9613C2C8}" destId="{C36BBB7B-91EE-434F-B463-01B6D5A92832}" srcOrd="0" destOrd="0" presId="urn:microsoft.com/office/officeart/2005/8/layout/hierarchy1"/>
    <dgm:cxn modelId="{8046FB60-0022-45F3-98DF-F1FE52699ADE}" type="presOf" srcId="{DDEFF0F6-7F10-4D62-9F7C-97820E62F513}" destId="{2D8688E8-99A8-4AA7-A8DC-B7890D83DE02}" srcOrd="0" destOrd="0" presId="urn:microsoft.com/office/officeart/2005/8/layout/hierarchy1"/>
    <dgm:cxn modelId="{F47F134A-53C4-4C3F-BE01-7378CA63C0E3}" srcId="{A6BAA48D-5DEB-4BFA-A585-D398442E9DA1}" destId="{A9B4C6CB-14B7-4662-856A-964E2ECB9C25}" srcOrd="0" destOrd="0" parTransId="{AF1B9DD7-8D99-48E9-959B-1D8D9613C2C8}" sibTransId="{168D89E1-61A3-4E9E-98E5-9FE11FF576A1}"/>
    <dgm:cxn modelId="{444D705C-736E-4FB1-BFF3-C58540BDD755}" srcId="{A6BAA48D-5DEB-4BFA-A585-D398442E9DA1}" destId="{1A55D884-93E9-4A3E-BEDC-85609034B218}" srcOrd="2" destOrd="0" parTransId="{D81FBC6C-0EF4-4F24-8697-54BE73E0C8A2}" sibTransId="{C83A0749-53B8-4052-B4B0-9DA739CCC669}"/>
    <dgm:cxn modelId="{8E78E619-CF62-4FAD-9969-D09253326D77}" type="presOf" srcId="{F97BC36E-9EEE-4115-93EB-BD9840052D11}" destId="{6E498138-3AEE-486C-9CC5-7786A3CE4673}" srcOrd="0" destOrd="0" presId="urn:microsoft.com/office/officeart/2005/8/layout/hierarchy1"/>
    <dgm:cxn modelId="{553CC192-6278-4E8E-9911-D74892EE3E70}" type="presOf" srcId="{0A9BA00C-DFAA-49B9-9AB2-6A0ED80CB51F}" destId="{2F2397ED-1BD9-4AEF-8431-E9A57BC6ED8C}" srcOrd="0" destOrd="0" presId="urn:microsoft.com/office/officeart/2005/8/layout/hierarchy1"/>
    <dgm:cxn modelId="{9601B785-86A6-40F1-B266-911C93B5E4CB}" type="presOf" srcId="{FA4901BB-8854-463D-9F7F-656DB7E86492}" destId="{30BAD14F-7F84-43ED-95DC-F4AE62577931}" srcOrd="0" destOrd="0" presId="urn:microsoft.com/office/officeart/2005/8/layout/hierarchy1"/>
    <dgm:cxn modelId="{97D5E917-EC06-42C2-82DE-AC8518FE2492}" type="presOf" srcId="{073821AC-5FAF-4887-AD2C-5B819DF2D8EF}" destId="{C368159C-9C53-4C01-A8AE-2CF5772E5D99}" srcOrd="0" destOrd="0" presId="urn:microsoft.com/office/officeart/2005/8/layout/hierarchy1"/>
    <dgm:cxn modelId="{05871ECA-5485-4451-8CC9-02C91A6F31AC}" srcId="{FA4901BB-8854-463D-9F7F-656DB7E86492}" destId="{0A9BA00C-DFAA-49B9-9AB2-6A0ED80CB51F}" srcOrd="0" destOrd="0" parTransId="{73B0B34F-0B82-436C-B348-0F222EE5A4CF}" sibTransId="{C1888884-FC60-4F23-9E06-B6012A719665}"/>
    <dgm:cxn modelId="{3913F823-22B7-402A-B721-0952025FA0A4}" srcId="{D08D00E6-F447-4AF2-AD40-1706704C9CBE}" destId="{A6BAA48D-5DEB-4BFA-A585-D398442E9DA1}" srcOrd="0" destOrd="0" parTransId="{00F89B24-451D-42C4-A124-623A1F72E941}" sibTransId="{F4A13DFE-D780-4401-B336-917B1BC17687}"/>
    <dgm:cxn modelId="{716688DA-219B-4A29-AC31-BA54EBED559F}" type="presOf" srcId="{D81FBC6C-0EF4-4F24-8697-54BE73E0C8A2}" destId="{230B5362-2F95-4286-B196-FB70F94FA60D}" srcOrd="0" destOrd="0" presId="urn:microsoft.com/office/officeart/2005/8/layout/hierarchy1"/>
    <dgm:cxn modelId="{40471B11-26AD-4F20-AFE7-39DB9988F14A}" type="presOf" srcId="{A9B4C6CB-14B7-4662-856A-964E2ECB9C25}" destId="{2611A276-5977-44A7-940A-C75F660D79F8}" srcOrd="0" destOrd="0" presId="urn:microsoft.com/office/officeart/2005/8/layout/hierarchy1"/>
    <dgm:cxn modelId="{3B744774-AECB-4BD9-860C-B3450A39D1F1}" srcId="{FA4901BB-8854-463D-9F7F-656DB7E86492}" destId="{3604F67D-F143-47F1-B988-DC10F175C89B}" srcOrd="1" destOrd="0" parTransId="{073821AC-5FAF-4887-AD2C-5B819DF2D8EF}" sibTransId="{1CD1A865-CBF5-412C-931C-418B30901A02}"/>
    <dgm:cxn modelId="{EEAC1566-E555-46B2-9675-859743E99420}" type="presOf" srcId="{3604F67D-F143-47F1-B988-DC10F175C89B}" destId="{C65263B2-BA6E-466D-AFC9-B29BFF35977A}" srcOrd="0" destOrd="0" presId="urn:microsoft.com/office/officeart/2005/8/layout/hierarchy1"/>
    <dgm:cxn modelId="{334FB4B1-358C-49EC-B0B0-9E42ABC7D2FC}" type="presOf" srcId="{7881F999-7EB6-4FCC-83D9-6559DD5EF2CD}" destId="{1CF84FCA-BE6F-4D16-9ABA-115B5C0CBC6B}" srcOrd="0" destOrd="0" presId="urn:microsoft.com/office/officeart/2005/8/layout/hierarchy1"/>
    <dgm:cxn modelId="{6F225791-41E8-4E9A-9FD5-CCAAC0B99CED}" type="presOf" srcId="{73B0B34F-0B82-436C-B348-0F222EE5A4CF}" destId="{68F7830C-ACD0-4178-AD16-B2BC69DE30DF}" srcOrd="0" destOrd="0" presId="urn:microsoft.com/office/officeart/2005/8/layout/hierarchy1"/>
    <dgm:cxn modelId="{A72303D0-C820-4150-A230-504574CE8F26}" srcId="{A6BAA48D-5DEB-4BFA-A585-D398442E9DA1}" destId="{FA4901BB-8854-463D-9F7F-656DB7E86492}" srcOrd="1" destOrd="0" parTransId="{7881F999-7EB6-4FCC-83D9-6559DD5EF2CD}" sibTransId="{DA8DD025-14F2-492E-88AE-4559790EA7F3}"/>
    <dgm:cxn modelId="{CD9151F2-9E87-492F-99DE-4E8E8FEA5B7F}" type="presOf" srcId="{D08D00E6-F447-4AF2-AD40-1706704C9CBE}" destId="{EFA9D163-B58D-4E13-B776-EF25F788D70D}" srcOrd="0" destOrd="0" presId="urn:microsoft.com/office/officeart/2005/8/layout/hierarchy1"/>
    <dgm:cxn modelId="{7BBCC7CB-B7DE-47B0-9FB2-4A56C1E345FD}" type="presOf" srcId="{A6BAA48D-5DEB-4BFA-A585-D398442E9DA1}" destId="{C85F6FDD-B685-42BC-8159-351695BA715C}" srcOrd="0" destOrd="0" presId="urn:microsoft.com/office/officeart/2005/8/layout/hierarchy1"/>
    <dgm:cxn modelId="{A049859F-F7F8-4146-9D84-B468F81D2409}" type="presOf" srcId="{1A55D884-93E9-4A3E-BEDC-85609034B218}" destId="{2FCFF747-042B-4645-AB6F-444FF6521770}" srcOrd="0" destOrd="0" presId="urn:microsoft.com/office/officeart/2005/8/layout/hierarchy1"/>
    <dgm:cxn modelId="{75C9B501-D984-49B1-8A6D-95EBEC1174F9}" type="presParOf" srcId="{EFA9D163-B58D-4E13-B776-EF25F788D70D}" destId="{AD601D77-9F69-45C4-B783-38945D01315C}" srcOrd="0" destOrd="0" presId="urn:microsoft.com/office/officeart/2005/8/layout/hierarchy1"/>
    <dgm:cxn modelId="{E67085A6-9A5E-4676-8E2F-FFB641CC53C1}" type="presParOf" srcId="{AD601D77-9F69-45C4-B783-38945D01315C}" destId="{B3697524-A162-4278-B5CA-01BC9EE7F6B1}" srcOrd="0" destOrd="0" presId="urn:microsoft.com/office/officeart/2005/8/layout/hierarchy1"/>
    <dgm:cxn modelId="{1710F635-9530-4CE0-A2D0-21CDE2D8153A}" type="presParOf" srcId="{B3697524-A162-4278-B5CA-01BC9EE7F6B1}" destId="{00D7C722-C9AC-4F69-967E-718DDE614F17}" srcOrd="0" destOrd="0" presId="urn:microsoft.com/office/officeart/2005/8/layout/hierarchy1"/>
    <dgm:cxn modelId="{0DD766DF-E0FD-4FDC-BA54-42C456E799C8}" type="presParOf" srcId="{B3697524-A162-4278-B5CA-01BC9EE7F6B1}" destId="{C85F6FDD-B685-42BC-8159-351695BA715C}" srcOrd="1" destOrd="0" presId="urn:microsoft.com/office/officeart/2005/8/layout/hierarchy1"/>
    <dgm:cxn modelId="{88BFB6D3-AB22-4CD5-9919-320EC3C78975}" type="presParOf" srcId="{AD601D77-9F69-45C4-B783-38945D01315C}" destId="{E9AF7AA8-0C97-418E-8DB0-779ED8A4B1F6}" srcOrd="1" destOrd="0" presId="urn:microsoft.com/office/officeart/2005/8/layout/hierarchy1"/>
    <dgm:cxn modelId="{BC37259F-8010-4F6F-8D78-FE4B15355046}" type="presParOf" srcId="{E9AF7AA8-0C97-418E-8DB0-779ED8A4B1F6}" destId="{C36BBB7B-91EE-434F-B463-01B6D5A92832}" srcOrd="0" destOrd="0" presId="urn:microsoft.com/office/officeart/2005/8/layout/hierarchy1"/>
    <dgm:cxn modelId="{8BE5466B-FF85-477C-A452-C81994729B89}" type="presParOf" srcId="{E9AF7AA8-0C97-418E-8DB0-779ED8A4B1F6}" destId="{2715947F-5FB6-472F-B408-86DF3FD794C3}" srcOrd="1" destOrd="0" presId="urn:microsoft.com/office/officeart/2005/8/layout/hierarchy1"/>
    <dgm:cxn modelId="{75C595BF-4B63-4463-A502-4233B021EBAF}" type="presParOf" srcId="{2715947F-5FB6-472F-B408-86DF3FD794C3}" destId="{A0C735DF-810B-424B-8A17-D03CA100B8FE}" srcOrd="0" destOrd="0" presId="urn:microsoft.com/office/officeart/2005/8/layout/hierarchy1"/>
    <dgm:cxn modelId="{061EEB09-7AB7-4F71-9213-EFB78FC265E0}" type="presParOf" srcId="{A0C735DF-810B-424B-8A17-D03CA100B8FE}" destId="{A4C0F177-85E9-41A3-925E-969E4F544606}" srcOrd="0" destOrd="0" presId="urn:microsoft.com/office/officeart/2005/8/layout/hierarchy1"/>
    <dgm:cxn modelId="{414892F6-3E2F-416D-958D-770320F435B8}" type="presParOf" srcId="{A0C735DF-810B-424B-8A17-D03CA100B8FE}" destId="{2611A276-5977-44A7-940A-C75F660D79F8}" srcOrd="1" destOrd="0" presId="urn:microsoft.com/office/officeart/2005/8/layout/hierarchy1"/>
    <dgm:cxn modelId="{E14CFF33-E575-4E72-B4EC-13C3DA777637}" type="presParOf" srcId="{2715947F-5FB6-472F-B408-86DF3FD794C3}" destId="{93E3F2CA-9235-4D51-9AC0-43256A53826F}" srcOrd="1" destOrd="0" presId="urn:microsoft.com/office/officeart/2005/8/layout/hierarchy1"/>
    <dgm:cxn modelId="{A52B3ABA-AEC5-457A-8B25-B33C8E691980}" type="presParOf" srcId="{E9AF7AA8-0C97-418E-8DB0-779ED8A4B1F6}" destId="{1CF84FCA-BE6F-4D16-9ABA-115B5C0CBC6B}" srcOrd="2" destOrd="0" presId="urn:microsoft.com/office/officeart/2005/8/layout/hierarchy1"/>
    <dgm:cxn modelId="{CD74E0D5-2360-4C86-BDA3-81FEC0BCA5E0}" type="presParOf" srcId="{E9AF7AA8-0C97-418E-8DB0-779ED8A4B1F6}" destId="{A33E03DA-F2DB-44CE-955F-2C09FBA1448F}" srcOrd="3" destOrd="0" presId="urn:microsoft.com/office/officeart/2005/8/layout/hierarchy1"/>
    <dgm:cxn modelId="{B0BBA3B1-3236-47CE-977E-853BE0805AFA}" type="presParOf" srcId="{A33E03DA-F2DB-44CE-955F-2C09FBA1448F}" destId="{C6EB41E7-A40E-42D2-ACDA-D2E163156D49}" srcOrd="0" destOrd="0" presId="urn:microsoft.com/office/officeart/2005/8/layout/hierarchy1"/>
    <dgm:cxn modelId="{C15F3CEE-A49F-4728-8F96-6CD098A0B0A0}" type="presParOf" srcId="{C6EB41E7-A40E-42D2-ACDA-D2E163156D49}" destId="{5FB3B2D0-5465-43F3-B6BC-68374361AACF}" srcOrd="0" destOrd="0" presId="urn:microsoft.com/office/officeart/2005/8/layout/hierarchy1"/>
    <dgm:cxn modelId="{90E38511-4F41-4912-A1FC-8F4AF39EA288}" type="presParOf" srcId="{C6EB41E7-A40E-42D2-ACDA-D2E163156D49}" destId="{30BAD14F-7F84-43ED-95DC-F4AE62577931}" srcOrd="1" destOrd="0" presId="urn:microsoft.com/office/officeart/2005/8/layout/hierarchy1"/>
    <dgm:cxn modelId="{2C369A7E-F8DB-40AC-B258-2582CD9B291A}" type="presParOf" srcId="{A33E03DA-F2DB-44CE-955F-2C09FBA1448F}" destId="{619B42F4-D9C6-45E6-8A5C-E67508C3F5CC}" srcOrd="1" destOrd="0" presId="urn:microsoft.com/office/officeart/2005/8/layout/hierarchy1"/>
    <dgm:cxn modelId="{A29DC18F-DE5A-43E4-B669-12F09E1328AD}" type="presParOf" srcId="{619B42F4-D9C6-45E6-8A5C-E67508C3F5CC}" destId="{68F7830C-ACD0-4178-AD16-B2BC69DE30DF}" srcOrd="0" destOrd="0" presId="urn:microsoft.com/office/officeart/2005/8/layout/hierarchy1"/>
    <dgm:cxn modelId="{5136EB18-D350-44F0-A6E6-238A8B5E353B}" type="presParOf" srcId="{619B42F4-D9C6-45E6-8A5C-E67508C3F5CC}" destId="{EAC92606-FDC9-4D1C-97B1-243BA4D39A0B}" srcOrd="1" destOrd="0" presId="urn:microsoft.com/office/officeart/2005/8/layout/hierarchy1"/>
    <dgm:cxn modelId="{C22CBAAB-078E-4E5D-953D-BF6404CDFC56}" type="presParOf" srcId="{EAC92606-FDC9-4D1C-97B1-243BA4D39A0B}" destId="{E4AFA8D8-B39B-4009-A827-335F472612C1}" srcOrd="0" destOrd="0" presId="urn:microsoft.com/office/officeart/2005/8/layout/hierarchy1"/>
    <dgm:cxn modelId="{8BB5DA11-8BE7-4C0A-B03D-02CD107056B8}" type="presParOf" srcId="{E4AFA8D8-B39B-4009-A827-335F472612C1}" destId="{B8DD632C-A43A-4E22-AA78-332B521ECBE9}" srcOrd="0" destOrd="0" presId="urn:microsoft.com/office/officeart/2005/8/layout/hierarchy1"/>
    <dgm:cxn modelId="{EAB33899-25FC-4085-9573-B3ADA24CF367}" type="presParOf" srcId="{E4AFA8D8-B39B-4009-A827-335F472612C1}" destId="{2F2397ED-1BD9-4AEF-8431-E9A57BC6ED8C}" srcOrd="1" destOrd="0" presId="urn:microsoft.com/office/officeart/2005/8/layout/hierarchy1"/>
    <dgm:cxn modelId="{3E873588-E81B-452F-A31A-1071A83BF529}" type="presParOf" srcId="{EAC92606-FDC9-4D1C-97B1-243BA4D39A0B}" destId="{9CD0D083-B092-4EF0-8524-38A9F6E4CE35}" srcOrd="1" destOrd="0" presId="urn:microsoft.com/office/officeart/2005/8/layout/hierarchy1"/>
    <dgm:cxn modelId="{DDC95E0F-3DC7-4593-92C4-F9B9C5EB55DB}" type="presParOf" srcId="{619B42F4-D9C6-45E6-8A5C-E67508C3F5CC}" destId="{C368159C-9C53-4C01-A8AE-2CF5772E5D99}" srcOrd="2" destOrd="0" presId="urn:microsoft.com/office/officeart/2005/8/layout/hierarchy1"/>
    <dgm:cxn modelId="{79C292C4-EA79-475E-9775-4D99CDA12282}" type="presParOf" srcId="{619B42F4-D9C6-45E6-8A5C-E67508C3F5CC}" destId="{6CE8F008-FD73-47F1-9BFD-C902ED8EAAE8}" srcOrd="3" destOrd="0" presId="urn:microsoft.com/office/officeart/2005/8/layout/hierarchy1"/>
    <dgm:cxn modelId="{FBE12544-1C47-4F72-9604-91BBE4C727AF}" type="presParOf" srcId="{6CE8F008-FD73-47F1-9BFD-C902ED8EAAE8}" destId="{CEAD2279-E9A6-4A5E-BE95-984383D72316}" srcOrd="0" destOrd="0" presId="urn:microsoft.com/office/officeart/2005/8/layout/hierarchy1"/>
    <dgm:cxn modelId="{569417A2-ECCF-4EEE-942A-B7C06063A406}" type="presParOf" srcId="{CEAD2279-E9A6-4A5E-BE95-984383D72316}" destId="{22562976-EB29-401D-86FF-910DE90C69ED}" srcOrd="0" destOrd="0" presId="urn:microsoft.com/office/officeart/2005/8/layout/hierarchy1"/>
    <dgm:cxn modelId="{388A1048-30B8-400F-BFED-3E13862F12BE}" type="presParOf" srcId="{CEAD2279-E9A6-4A5E-BE95-984383D72316}" destId="{C65263B2-BA6E-466D-AFC9-B29BFF35977A}" srcOrd="1" destOrd="0" presId="urn:microsoft.com/office/officeart/2005/8/layout/hierarchy1"/>
    <dgm:cxn modelId="{247E78F6-DA81-4063-8240-7E8EBB03FFFA}" type="presParOf" srcId="{6CE8F008-FD73-47F1-9BFD-C902ED8EAAE8}" destId="{8B188679-8781-4696-BA0A-A31F3B39BBC0}" srcOrd="1" destOrd="0" presId="urn:microsoft.com/office/officeart/2005/8/layout/hierarchy1"/>
    <dgm:cxn modelId="{4E937D26-0597-4C27-A7F3-047AEB578004}" type="presParOf" srcId="{E9AF7AA8-0C97-418E-8DB0-779ED8A4B1F6}" destId="{230B5362-2F95-4286-B196-FB70F94FA60D}" srcOrd="4" destOrd="0" presId="urn:microsoft.com/office/officeart/2005/8/layout/hierarchy1"/>
    <dgm:cxn modelId="{051CEDF0-499B-4C26-BCA2-0F9BF61A93EC}" type="presParOf" srcId="{E9AF7AA8-0C97-418E-8DB0-779ED8A4B1F6}" destId="{3C4CA0D7-16FF-43C7-BD8C-4ECDF4B6AE98}" srcOrd="5" destOrd="0" presId="urn:microsoft.com/office/officeart/2005/8/layout/hierarchy1"/>
    <dgm:cxn modelId="{A37E318A-D7E0-49A2-86D9-1E4E8C19EF2B}" type="presParOf" srcId="{3C4CA0D7-16FF-43C7-BD8C-4ECDF4B6AE98}" destId="{1DFEFDB8-B589-4FC0-9648-53B11AB97F7D}" srcOrd="0" destOrd="0" presId="urn:microsoft.com/office/officeart/2005/8/layout/hierarchy1"/>
    <dgm:cxn modelId="{53F358E3-78AA-40E4-BFE5-95979224BFF2}" type="presParOf" srcId="{1DFEFDB8-B589-4FC0-9648-53B11AB97F7D}" destId="{C2B859CA-C99A-473E-8E92-3B013A75E51A}" srcOrd="0" destOrd="0" presId="urn:microsoft.com/office/officeart/2005/8/layout/hierarchy1"/>
    <dgm:cxn modelId="{1D2D8DAD-A22A-4694-8BDC-F2C3A0437DEA}" type="presParOf" srcId="{1DFEFDB8-B589-4FC0-9648-53B11AB97F7D}" destId="{2FCFF747-042B-4645-AB6F-444FF6521770}" srcOrd="1" destOrd="0" presId="urn:microsoft.com/office/officeart/2005/8/layout/hierarchy1"/>
    <dgm:cxn modelId="{E97E2EFA-9310-4000-9D5E-7E2061ED98FD}" type="presParOf" srcId="{3C4CA0D7-16FF-43C7-BD8C-4ECDF4B6AE98}" destId="{382265EA-A754-48B0-9ADB-958F0BD408F0}" srcOrd="1" destOrd="0" presId="urn:microsoft.com/office/officeart/2005/8/layout/hierarchy1"/>
    <dgm:cxn modelId="{EEF468BA-34F6-4697-9390-ADBC65564022}" type="presParOf" srcId="{E9AF7AA8-0C97-418E-8DB0-779ED8A4B1F6}" destId="{6E498138-3AEE-486C-9CC5-7786A3CE4673}" srcOrd="6" destOrd="0" presId="urn:microsoft.com/office/officeart/2005/8/layout/hierarchy1"/>
    <dgm:cxn modelId="{45CA5434-EB09-4B14-8916-FFC5D57BBDDA}" type="presParOf" srcId="{E9AF7AA8-0C97-418E-8DB0-779ED8A4B1F6}" destId="{8DDB45AF-0FD6-44B8-B6AA-ECFECBB6D6C4}" srcOrd="7" destOrd="0" presId="urn:microsoft.com/office/officeart/2005/8/layout/hierarchy1"/>
    <dgm:cxn modelId="{21FEE404-6AC2-42D5-AE73-E45DFC9391C8}" type="presParOf" srcId="{8DDB45AF-0FD6-44B8-B6AA-ECFECBB6D6C4}" destId="{5DE81960-1057-497B-9944-093F99DA99B2}" srcOrd="0" destOrd="0" presId="urn:microsoft.com/office/officeart/2005/8/layout/hierarchy1"/>
    <dgm:cxn modelId="{69A9A2D5-8A9B-4A1A-AB79-D19028040A37}" type="presParOf" srcId="{5DE81960-1057-497B-9944-093F99DA99B2}" destId="{40BD8B19-8CB4-49CF-BF15-A254793EA127}" srcOrd="0" destOrd="0" presId="urn:microsoft.com/office/officeart/2005/8/layout/hierarchy1"/>
    <dgm:cxn modelId="{20B85887-4A31-4577-B351-C8BC43094943}" type="presParOf" srcId="{5DE81960-1057-497B-9944-093F99DA99B2}" destId="{2D8688E8-99A8-4AA7-A8DC-B7890D83DE02}" srcOrd="1" destOrd="0" presId="urn:microsoft.com/office/officeart/2005/8/layout/hierarchy1"/>
    <dgm:cxn modelId="{FEE9E840-CA09-484C-82A2-571AE48F570E}" type="presParOf" srcId="{8DDB45AF-0FD6-44B8-B6AA-ECFECBB6D6C4}" destId="{F618EE58-70A6-4526-9FF2-D13AECB501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24874-E781-4BC4-8A78-6E96F4DF3D61}" type="doc">
      <dgm:prSet loTypeId="urn:microsoft.com/office/officeart/2005/8/layout/vList3#9" loCatId="picture" qsTypeId="urn:microsoft.com/office/officeart/2005/8/quickstyle/simple1" qsCatId="simple" csTypeId="urn:microsoft.com/office/officeart/2005/8/colors/accent2_1" csCatId="accent2" phldr="1"/>
      <dgm:spPr/>
    </dgm:pt>
    <dgm:pt modelId="{82FD6752-AA97-41F4-8746-307E3B8D9968}" type="pres">
      <dgm:prSet presAssocID="{63A24874-E781-4BC4-8A78-6E96F4DF3D61}" presName="linearFlow" presStyleCnt="0">
        <dgm:presLayoutVars>
          <dgm:dir/>
          <dgm:resizeHandles val="exact"/>
        </dgm:presLayoutVars>
      </dgm:prSet>
      <dgm:spPr/>
    </dgm:pt>
  </dgm:ptLst>
  <dgm:cxnLst>
    <dgm:cxn modelId="{D5622F7C-1128-41E7-AFD4-97BC1B5AD778}" type="presOf" srcId="{63A24874-E781-4BC4-8A78-6E96F4DF3D61}" destId="{82FD6752-AA97-41F4-8746-307E3B8D9968}" srcOrd="0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8138-3AEE-486C-9CC5-7786A3CE4673}">
      <dsp:nvSpPr>
        <dsp:cNvPr id="0" name=""/>
        <dsp:cNvSpPr/>
      </dsp:nvSpPr>
      <dsp:spPr>
        <a:xfrm>
          <a:off x="3828845" y="192880"/>
          <a:ext cx="3182058" cy="31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95"/>
              </a:lnTo>
              <a:lnTo>
                <a:pt x="3182058" y="154695"/>
              </a:lnTo>
              <a:lnTo>
                <a:pt x="3182058" y="31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5362-2F95-4286-B196-FB70F94FA60D}">
      <dsp:nvSpPr>
        <dsp:cNvPr id="0" name=""/>
        <dsp:cNvSpPr/>
      </dsp:nvSpPr>
      <dsp:spPr>
        <a:xfrm>
          <a:off x="3828845" y="192880"/>
          <a:ext cx="1194671" cy="311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95"/>
              </a:lnTo>
              <a:lnTo>
                <a:pt x="1194671" y="154695"/>
              </a:lnTo>
              <a:lnTo>
                <a:pt x="1194671" y="31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8159C-9C53-4C01-A8AE-2CF5772E5D99}">
      <dsp:nvSpPr>
        <dsp:cNvPr id="0" name=""/>
        <dsp:cNvSpPr/>
      </dsp:nvSpPr>
      <dsp:spPr>
        <a:xfrm>
          <a:off x="2863276" y="1576686"/>
          <a:ext cx="1793070" cy="762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827"/>
              </a:lnTo>
              <a:lnTo>
                <a:pt x="1793070" y="605827"/>
              </a:lnTo>
              <a:lnTo>
                <a:pt x="1793070" y="7623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7830C-ACD0-4178-AD16-B2BC69DE30DF}">
      <dsp:nvSpPr>
        <dsp:cNvPr id="0" name=""/>
        <dsp:cNvSpPr/>
      </dsp:nvSpPr>
      <dsp:spPr>
        <a:xfrm>
          <a:off x="1487989" y="1576686"/>
          <a:ext cx="1375286" cy="762310"/>
        </a:xfrm>
        <a:custGeom>
          <a:avLst/>
          <a:gdLst/>
          <a:ahLst/>
          <a:cxnLst/>
          <a:rect l="0" t="0" r="0" b="0"/>
          <a:pathLst>
            <a:path>
              <a:moveTo>
                <a:pt x="1375286" y="0"/>
              </a:moveTo>
              <a:lnTo>
                <a:pt x="1375286" y="605827"/>
              </a:lnTo>
              <a:lnTo>
                <a:pt x="0" y="605827"/>
              </a:lnTo>
              <a:lnTo>
                <a:pt x="0" y="7623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4FCA-BE6F-4D16-9ABA-115B5C0CBC6B}">
      <dsp:nvSpPr>
        <dsp:cNvPr id="0" name=""/>
        <dsp:cNvSpPr/>
      </dsp:nvSpPr>
      <dsp:spPr>
        <a:xfrm>
          <a:off x="2863276" y="192880"/>
          <a:ext cx="965568" cy="311179"/>
        </a:xfrm>
        <a:custGeom>
          <a:avLst/>
          <a:gdLst/>
          <a:ahLst/>
          <a:cxnLst/>
          <a:rect l="0" t="0" r="0" b="0"/>
          <a:pathLst>
            <a:path>
              <a:moveTo>
                <a:pt x="965568" y="0"/>
              </a:moveTo>
              <a:lnTo>
                <a:pt x="965568" y="154695"/>
              </a:lnTo>
              <a:lnTo>
                <a:pt x="0" y="154695"/>
              </a:lnTo>
              <a:lnTo>
                <a:pt x="0" y="31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BB7B-91EE-434F-B463-01B6D5A92832}">
      <dsp:nvSpPr>
        <dsp:cNvPr id="0" name=""/>
        <dsp:cNvSpPr/>
      </dsp:nvSpPr>
      <dsp:spPr>
        <a:xfrm>
          <a:off x="656901" y="192880"/>
          <a:ext cx="3171943" cy="311179"/>
        </a:xfrm>
        <a:custGeom>
          <a:avLst/>
          <a:gdLst/>
          <a:ahLst/>
          <a:cxnLst/>
          <a:rect l="0" t="0" r="0" b="0"/>
          <a:pathLst>
            <a:path>
              <a:moveTo>
                <a:pt x="3171943" y="0"/>
              </a:moveTo>
              <a:lnTo>
                <a:pt x="3171943" y="154695"/>
              </a:lnTo>
              <a:lnTo>
                <a:pt x="0" y="154695"/>
              </a:lnTo>
              <a:lnTo>
                <a:pt x="0" y="3111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7C722-C9AC-4F69-967E-718DDE614F17}">
      <dsp:nvSpPr>
        <dsp:cNvPr id="0" name=""/>
        <dsp:cNvSpPr/>
      </dsp:nvSpPr>
      <dsp:spPr>
        <a:xfrm>
          <a:off x="1618456" y="-178301"/>
          <a:ext cx="4420776" cy="371182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F6FDD-B685-42BC-8159-351695BA715C}">
      <dsp:nvSpPr>
        <dsp:cNvPr id="0" name=""/>
        <dsp:cNvSpPr/>
      </dsp:nvSpPr>
      <dsp:spPr>
        <a:xfrm>
          <a:off x="1806143" y="0"/>
          <a:ext cx="4420776" cy="371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Образовательная организация</a:t>
          </a:r>
          <a:endParaRPr lang="ru-RU" sz="2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17015" y="10872"/>
        <a:ext cx="4399032" cy="349438"/>
      </dsp:txXfrm>
    </dsp:sp>
    <dsp:sp modelId="{A4C0F177-85E9-41A3-925E-969E4F544606}">
      <dsp:nvSpPr>
        <dsp:cNvPr id="0" name=""/>
        <dsp:cNvSpPr/>
      </dsp:nvSpPr>
      <dsp:spPr>
        <a:xfrm>
          <a:off x="-187686" y="504059"/>
          <a:ext cx="1689176" cy="107262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1A276-5977-44A7-940A-C75F660D79F8}">
      <dsp:nvSpPr>
        <dsp:cNvPr id="0" name=""/>
        <dsp:cNvSpPr/>
      </dsp:nvSpPr>
      <dsp:spPr>
        <a:xfrm>
          <a:off x="0" y="682361"/>
          <a:ext cx="1689176" cy="1072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Аудитории для участников итогового сочинения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1416" y="713777"/>
        <a:ext cx="1626344" cy="1009794"/>
      </dsp:txXfrm>
    </dsp:sp>
    <dsp:sp modelId="{5FB3B2D0-5465-43F3-B6BC-68374361AACF}">
      <dsp:nvSpPr>
        <dsp:cNvPr id="0" name=""/>
        <dsp:cNvSpPr/>
      </dsp:nvSpPr>
      <dsp:spPr>
        <a:xfrm>
          <a:off x="2018688" y="504059"/>
          <a:ext cx="1689176" cy="107262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14F-7F84-43ED-95DC-F4AE62577931}">
      <dsp:nvSpPr>
        <dsp:cNvPr id="0" name=""/>
        <dsp:cNvSpPr/>
      </dsp:nvSpPr>
      <dsp:spPr>
        <a:xfrm>
          <a:off x="2206374" y="682361"/>
          <a:ext cx="1689176" cy="1072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Аудитории для участников итогового изложения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37790" y="713777"/>
        <a:ext cx="1626344" cy="1009794"/>
      </dsp:txXfrm>
    </dsp:sp>
    <dsp:sp modelId="{B8DD632C-A43A-4E22-AA78-332B521ECBE9}">
      <dsp:nvSpPr>
        <dsp:cNvPr id="0" name=""/>
        <dsp:cNvSpPr/>
      </dsp:nvSpPr>
      <dsp:spPr>
        <a:xfrm>
          <a:off x="360033" y="2338997"/>
          <a:ext cx="2255911" cy="101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397ED-1BD9-4AEF-8431-E9A57BC6ED8C}">
      <dsp:nvSpPr>
        <dsp:cNvPr id="0" name=""/>
        <dsp:cNvSpPr/>
      </dsp:nvSpPr>
      <dsp:spPr>
        <a:xfrm>
          <a:off x="547720" y="2517299"/>
          <a:ext cx="2255911" cy="1019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Аудитории для участников итогового изложения, которым выдается текст на 40 мин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77567" y="2547146"/>
        <a:ext cx="2196217" cy="959344"/>
      </dsp:txXfrm>
    </dsp:sp>
    <dsp:sp modelId="{22562976-EB29-401D-86FF-910DE90C69ED}">
      <dsp:nvSpPr>
        <dsp:cNvPr id="0" name=""/>
        <dsp:cNvSpPr/>
      </dsp:nvSpPr>
      <dsp:spPr>
        <a:xfrm>
          <a:off x="3528391" y="2338997"/>
          <a:ext cx="2255911" cy="101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263B2-BA6E-466D-AFC9-B29BFF35977A}">
      <dsp:nvSpPr>
        <dsp:cNvPr id="0" name=""/>
        <dsp:cNvSpPr/>
      </dsp:nvSpPr>
      <dsp:spPr>
        <a:xfrm>
          <a:off x="3716077" y="2517299"/>
          <a:ext cx="2255911" cy="1019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Аудитории для участников итогового изложения, которым текст зачитывается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3745924" y="2547146"/>
        <a:ext cx="2196217" cy="959344"/>
      </dsp:txXfrm>
    </dsp:sp>
    <dsp:sp modelId="{C2B859CA-C99A-473E-8E92-3B013A75E51A}">
      <dsp:nvSpPr>
        <dsp:cNvPr id="0" name=""/>
        <dsp:cNvSpPr/>
      </dsp:nvSpPr>
      <dsp:spPr>
        <a:xfrm>
          <a:off x="4178928" y="504059"/>
          <a:ext cx="1689176" cy="1131535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FF747-042B-4645-AB6F-444FF6521770}">
      <dsp:nvSpPr>
        <dsp:cNvPr id="0" name=""/>
        <dsp:cNvSpPr/>
      </dsp:nvSpPr>
      <dsp:spPr>
        <a:xfrm>
          <a:off x="4366615" y="682361"/>
          <a:ext cx="1689176" cy="1131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Аудитории для участников итогового сочинения в УСТНОЙ форме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99757" y="715503"/>
        <a:ext cx="1622892" cy="1065251"/>
      </dsp:txXfrm>
    </dsp:sp>
    <dsp:sp modelId="{40BD8B19-8CB4-49CF-BF15-A254793EA127}">
      <dsp:nvSpPr>
        <dsp:cNvPr id="0" name=""/>
        <dsp:cNvSpPr/>
      </dsp:nvSpPr>
      <dsp:spPr>
        <a:xfrm>
          <a:off x="6166316" y="504059"/>
          <a:ext cx="1689176" cy="1072626"/>
        </a:xfrm>
        <a:prstGeom prst="roundRect">
          <a:avLst>
            <a:gd name="adj" fmla="val 10000"/>
          </a:avLst>
        </a:prstGeom>
        <a:solidFill>
          <a:srgbClr val="D9DA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688E8-99A8-4AA7-A8DC-B7890D83DE02}">
      <dsp:nvSpPr>
        <dsp:cNvPr id="0" name=""/>
        <dsp:cNvSpPr/>
      </dsp:nvSpPr>
      <dsp:spPr>
        <a:xfrm>
          <a:off x="6354002" y="682361"/>
          <a:ext cx="1689176" cy="1072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AB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Аудитории для участников итогового изложения в УСТНОЙ форме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385418" y="713777"/>
        <a:ext cx="1626344" cy="1009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77" tIns="45738" rIns="91477" bIns="457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4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7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6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39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09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7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1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3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7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4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43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26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58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43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22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96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88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13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79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4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1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76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601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86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25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87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0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4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68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5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2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2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1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3861048"/>
            <a:ext cx="5472608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Итоговое сочинение (изложение)</a:t>
            </a: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5724" y="5157192"/>
            <a:ext cx="5417895" cy="792088"/>
          </a:xfrm>
        </p:spPr>
        <p:txBody>
          <a:bodyPr>
            <a:noAutofit/>
          </a:bodyPr>
          <a:lstStyle/>
          <a:p>
            <a:r>
              <a:rPr lang="ru-RU" sz="2200" dirty="0" err="1" smtClean="0">
                <a:solidFill>
                  <a:schemeClr val="bg1"/>
                </a:solidFill>
                <a:latin typeface="Constantia" panose="02030602050306030303" pitchFamily="18" charset="0"/>
              </a:rPr>
              <a:t>Шухарева</a:t>
            </a:r>
            <a:r>
              <a:rPr lang="ru-RU" sz="2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 Таисия Глебовна,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Специалист по УМР ЦОКО ТОИПКРО</a:t>
            </a:r>
            <a:endParaRPr lang="ru-RU" sz="22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16" y="2420889"/>
            <a:ext cx="8229600" cy="23042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Запуск программного обеспечения для печати бланков необходимо производить</a:t>
            </a:r>
          </a:p>
          <a:p>
            <a:pPr marL="0" indent="0" algn="ctr">
              <a:buNone/>
            </a:pPr>
            <a:r>
              <a:rPr lang="ru-RU" b="1" u="sng" dirty="0" smtClean="0"/>
              <a:t>ОТ ИМЕНИ АДМИНИСТРАТОРА</a:t>
            </a:r>
            <a:endParaRPr lang="ru-RU" b="1" u="sng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048672" cy="1154145"/>
          </a:xfrm>
        </p:spPr>
        <p:txBody>
          <a:bodyPr>
            <a:noAutofit/>
          </a:bodyPr>
          <a:lstStyle/>
          <a:p>
            <a:r>
              <a:rPr lang="ru-RU" sz="3600" b="1" dirty="0"/>
              <a:t>Печать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/>
              <a:t>бланков</a:t>
            </a:r>
          </a:p>
        </p:txBody>
      </p:sp>
    </p:spTree>
    <p:extLst>
      <p:ext uri="{BB962C8B-B14F-4D97-AF65-F5344CB8AC3E}">
        <p14:creationId xmlns:p14="http://schemas.microsoft.com/office/powerpoint/2010/main" val="4372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35696" y="393464"/>
            <a:ext cx="7067128" cy="72892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В  день проведения итогового сочинения (изложения)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32856"/>
            <a:ext cx="735137" cy="445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799182"/>
            <a:ext cx="80648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b="1" u="sng" dirty="0" smtClean="0"/>
              <a:t>Не ранее 09:45 </a:t>
            </a:r>
            <a:r>
              <a:rPr lang="ru-RU" sz="1900" b="1" dirty="0" smtClean="0"/>
              <a:t>в день проведения итогового сочинения (изложения):</a:t>
            </a:r>
          </a:p>
          <a:p>
            <a:pPr marL="442913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технический специалист скачивает темы итогового сочинения и тексты итогового изложения в личном кабинете ОО </a:t>
            </a:r>
            <a:r>
              <a:rPr lang="x-none" u="sng" dirty="0"/>
              <a:t>http://</a:t>
            </a:r>
            <a:r>
              <a:rPr lang="x-none" u="sng" dirty="0" smtClean="0"/>
              <a:t>coko.tomsk.ru/exam20</a:t>
            </a:r>
            <a:r>
              <a:rPr lang="ru-RU" u="sng" dirty="0" smtClean="0"/>
              <a:t>26</a:t>
            </a:r>
            <a:r>
              <a:rPr lang="x-none" u="sng" dirty="0" smtClean="0"/>
              <a:t>/</a:t>
            </a:r>
            <a:r>
              <a:rPr lang="ru-RU" dirty="0" smtClean="0"/>
              <a:t>;</a:t>
            </a:r>
          </a:p>
          <a:p>
            <a:pPr marL="442913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ответственный в ОО разносит по аудиториям проведения темы </a:t>
            </a:r>
            <a:r>
              <a:rPr lang="ru-RU" dirty="0"/>
              <a:t>итогового сочинения </a:t>
            </a:r>
            <a:r>
              <a:rPr lang="ru-RU" dirty="0" smtClean="0"/>
              <a:t>и тексты итогового изложения.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4788798"/>
            <a:ext cx="757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u="sng" dirty="0" smtClean="0"/>
              <a:t>Не ранее чем в 09:55</a:t>
            </a:r>
            <a:r>
              <a:rPr lang="ru-RU" sz="2000" b="1" dirty="0" smtClean="0"/>
              <a:t> начинается 1 часть инструктажа участников итогового сочинения (изложения).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4132" y="1495534"/>
            <a:ext cx="7714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/>
              <a:t>Необходимо подготовить аудитории (доску, черновики, часы, орфографические словари для участников итогового сочинения, </a:t>
            </a:r>
            <a:r>
              <a:rPr lang="ru-RU" sz="1700" i="1" dirty="0"/>
              <a:t>орфографические и толковые </a:t>
            </a:r>
            <a:r>
              <a:rPr lang="ru-RU" sz="1700" i="1" dirty="0" smtClean="0"/>
              <a:t>словари</a:t>
            </a:r>
            <a:r>
              <a:rPr lang="ru-RU" sz="1700" dirty="0"/>
              <a:t> </a:t>
            </a:r>
            <a:r>
              <a:rPr lang="ru-RU" sz="1700" i="1" dirty="0" smtClean="0"/>
              <a:t>для участников итогового изложения</a:t>
            </a:r>
            <a:r>
              <a:rPr lang="ru-RU" sz="1700" b="1" dirty="0" smtClean="0"/>
              <a:t>)</a:t>
            </a:r>
            <a:r>
              <a:rPr lang="ru-RU" sz="1900" b="1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18871"/>
          <a:stretch/>
        </p:blipFill>
        <p:spPr>
          <a:xfrm>
            <a:off x="467544" y="1451221"/>
            <a:ext cx="797950" cy="97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750238"/>
            <a:ext cx="1338064" cy="1338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9209"/>
          <a:stretch/>
        </p:blipFill>
        <p:spPr>
          <a:xfrm>
            <a:off x="371503" y="5138501"/>
            <a:ext cx="1555985" cy="1026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8583" y="5457418"/>
            <a:ext cx="757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u="sng" dirty="0" smtClean="0"/>
              <a:t>Не ранее чем в 10:00</a:t>
            </a:r>
            <a:r>
              <a:rPr lang="ru-RU" sz="2000" b="1" dirty="0" smtClean="0"/>
              <a:t> начинается 2 часть инструктажа участников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14694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46205" y="323814"/>
            <a:ext cx="7067128" cy="72892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итогового сочинения (изложения)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32856"/>
            <a:ext cx="735137" cy="445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091" y="1723683"/>
            <a:ext cx="77146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Сочинение: 3 часа 55 минут.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831" y="2673441"/>
            <a:ext cx="8864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Сочинение для участников с ОВЗ: 5 часов 25 минут.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666" y="3791689"/>
            <a:ext cx="77654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Изложение: 3 часа 55 минут.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325" y="4653136"/>
            <a:ext cx="8964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b="1" spc="-20" dirty="0" smtClean="0">
                <a:solidFill>
                  <a:schemeClr val="accent1">
                    <a:lumMod val="75000"/>
                  </a:schemeClr>
                </a:solidFill>
              </a:rPr>
              <a:t>Изложение для участников с ОВЗ: 5 часов 25 минут.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60" y="5207134"/>
            <a:ext cx="90008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spc="-20" dirty="0">
                <a:solidFill>
                  <a:schemeClr val="accent1">
                    <a:lumMod val="75000"/>
                  </a:schemeClr>
                </a:solidFill>
              </a:rPr>
              <a:t>В продолжительность написания итогового сочинения (изложения) не включается время, выделенное на подготовительные мероприятия (инструктаж участников итогового сочинения (изложения), заполнение ими регистрационных полей бланков и др.)</a:t>
            </a:r>
          </a:p>
        </p:txBody>
      </p:sp>
    </p:spTree>
    <p:extLst>
      <p:ext uri="{BB962C8B-B14F-4D97-AF65-F5344CB8AC3E}">
        <p14:creationId xmlns:p14="http://schemas.microsoft.com/office/powerpoint/2010/main" val="17780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2751" r="5826" b="5900"/>
          <a:stretch/>
        </p:blipFill>
        <p:spPr>
          <a:xfrm>
            <a:off x="7884368" y="4283848"/>
            <a:ext cx="1107329" cy="117484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37779" y="326831"/>
            <a:ext cx="7067128" cy="7289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Проведение изложения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132856"/>
            <a:ext cx="735137" cy="445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70" y="4353518"/>
            <a:ext cx="85922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/>
              <a:t>Слепым и слабовидящим участникам создаются спец. условия: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индивидуальное освещение;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увеличенный размер шрифта и бланков.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69989"/>
            <a:ext cx="8559340" cy="20005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 smtClean="0"/>
              <a:t>Текст </a:t>
            </a:r>
            <a:r>
              <a:rPr lang="ru-RU" dirty="0"/>
              <a:t>изложения </a:t>
            </a:r>
            <a:r>
              <a:rPr lang="ru-RU" sz="2400" b="1" u="sng" dirty="0"/>
              <a:t>выдается</a:t>
            </a:r>
            <a:r>
              <a:rPr lang="ru-RU" dirty="0"/>
              <a:t> для ознакомления на 40 </a:t>
            </a:r>
            <a:r>
              <a:rPr lang="ru-RU" dirty="0" smtClean="0"/>
              <a:t>мин, а</a:t>
            </a:r>
            <a:r>
              <a:rPr lang="ru-RU" u="sng" dirty="0" smtClean="0"/>
              <a:t> </a:t>
            </a:r>
            <a:r>
              <a:rPr lang="ru-RU" u="sng" dirty="0"/>
              <a:t>также выделяется отдельная </a:t>
            </a:r>
            <a:r>
              <a:rPr lang="ru-RU" u="sng" dirty="0" smtClean="0"/>
              <a:t>аудитория, </a:t>
            </a:r>
            <a:r>
              <a:rPr lang="ru-RU" b="1" dirty="0"/>
              <a:t>у</a:t>
            </a:r>
            <a:r>
              <a:rPr lang="ru-RU" b="1" dirty="0" smtClean="0"/>
              <a:t>частникам: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FF0000"/>
                </a:solidFill>
              </a:rPr>
              <a:t>с </a:t>
            </a:r>
            <a:r>
              <a:rPr lang="ru-RU" b="1" u="sng" dirty="0">
                <a:solidFill>
                  <a:srgbClr val="FF0000"/>
                </a:solidFill>
              </a:rPr>
              <a:t>расстройствами </a:t>
            </a:r>
            <a:r>
              <a:rPr lang="ru-RU" b="1" u="sng" dirty="0" smtClean="0">
                <a:solidFill>
                  <a:srgbClr val="FF0000"/>
                </a:solidFill>
              </a:rPr>
              <a:t>аутистического спектра,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FF0000"/>
                </a:solidFill>
              </a:rPr>
              <a:t>с </a:t>
            </a:r>
            <a:r>
              <a:rPr lang="ru-RU" b="1" u="sng" dirty="0">
                <a:solidFill>
                  <a:srgbClr val="FF0000"/>
                </a:solidFill>
              </a:rPr>
              <a:t>нарушениями опорно-двигательного </a:t>
            </a:r>
            <a:r>
              <a:rPr lang="ru-RU" b="1" u="sng" dirty="0" smtClean="0">
                <a:solidFill>
                  <a:srgbClr val="FF0000"/>
                </a:solidFill>
              </a:rPr>
              <a:t>аппарата,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FF0000"/>
                </a:solidFill>
              </a:rPr>
              <a:t>слепым, слабовидящим,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smtClean="0">
                <a:solidFill>
                  <a:srgbClr val="FF0000"/>
                </a:solidFill>
              </a:rPr>
              <a:t>глухим, позднооглохшим </a:t>
            </a:r>
            <a:r>
              <a:rPr lang="ru-RU" b="1" u="sng" dirty="0">
                <a:solidFill>
                  <a:srgbClr val="FF0000"/>
                </a:solidFill>
              </a:rPr>
              <a:t>и </a:t>
            </a:r>
            <a:r>
              <a:rPr lang="ru-RU" b="1" u="sng" dirty="0" smtClean="0">
                <a:solidFill>
                  <a:srgbClr val="FF0000"/>
                </a:solidFill>
              </a:rPr>
              <a:t>слабослышащим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049" y="3474706"/>
            <a:ext cx="843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u="sng" dirty="0" smtClean="0"/>
              <a:t>Остальным категориям участников изложения текст изложения зачитывается 3 раза с паузой между зачитыванием 2 минуты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528" y="5554292"/>
            <a:ext cx="8740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b="1" dirty="0"/>
              <a:t>Для глухих, </a:t>
            </a:r>
            <a:r>
              <a:rPr lang="ru-RU" sz="1400" b="1" dirty="0" err="1"/>
              <a:t>позднооглоших</a:t>
            </a:r>
            <a:r>
              <a:rPr lang="ru-RU" sz="1400" b="1" dirty="0"/>
              <a:t> и слабослышащих участников итогового изложения </a:t>
            </a:r>
            <a:r>
              <a:rPr lang="ru-RU" sz="1400" dirty="0"/>
              <a:t>при необходимости (вместо выдачи текста для итогового изложения на 40 минут) может быть осуществлен </a:t>
            </a:r>
            <a:r>
              <a:rPr lang="ru-RU" sz="1400" dirty="0" err="1"/>
              <a:t>сурдоперевод</a:t>
            </a:r>
            <a:r>
              <a:rPr lang="ru-RU" sz="1400" dirty="0"/>
              <a:t> текста для итогового </a:t>
            </a:r>
            <a:r>
              <a:rPr lang="ru-RU" sz="1400" dirty="0" smtClean="0"/>
              <a:t>изложения (</a:t>
            </a:r>
            <a:r>
              <a:rPr lang="ru-RU" sz="1400" dirty="0"/>
              <a:t>о необходимости обеспечения </a:t>
            </a:r>
            <a:r>
              <a:rPr lang="ru-RU" sz="1400" dirty="0" err="1"/>
              <a:t>сурдоперевода</a:t>
            </a:r>
            <a:r>
              <a:rPr lang="ru-RU" sz="1400" dirty="0"/>
              <a:t> текста для итогового изложения сообщается во время подачи заявления на участие в итоговом изложении). </a:t>
            </a:r>
          </a:p>
        </p:txBody>
      </p:sp>
    </p:spTree>
    <p:extLst>
      <p:ext uri="{BB962C8B-B14F-4D97-AF65-F5344CB8AC3E}">
        <p14:creationId xmlns:p14="http://schemas.microsoft.com/office/powerpoint/2010/main" val="5986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Использование форм в ОО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40768"/>
            <a:ext cx="5469607" cy="5377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3106019"/>
            <a:ext cx="26376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 – 01</a:t>
            </a:r>
          </a:p>
          <a:p>
            <a:pPr algn="ctr"/>
            <a:r>
              <a:rPr lang="ru-RU" b="1" dirty="0" smtClean="0"/>
              <a:t>«Список распределения участников по </a:t>
            </a:r>
            <a:r>
              <a:rPr lang="ru-RU" b="1" dirty="0" smtClean="0"/>
              <a:t>ОО»</a:t>
            </a:r>
            <a:br>
              <a:rPr lang="ru-RU" b="1" dirty="0" smtClean="0"/>
            </a:br>
            <a:r>
              <a:rPr lang="ru-RU" sz="1400" b="1" i="1" dirty="0" smtClean="0"/>
              <a:t>выгружается из ПО заполненная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8285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Вход участников</a:t>
            </a:r>
            <a:br>
              <a:rPr lang="ru-RU" sz="3200" b="1" dirty="0" smtClean="0"/>
            </a:br>
            <a:r>
              <a:rPr lang="ru-RU" sz="3200" b="1" dirty="0" smtClean="0"/>
              <a:t> в аудитории</a:t>
            </a:r>
            <a:endParaRPr lang="ru-RU" sz="3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3348"/>
          <a:stretch/>
        </p:blipFill>
        <p:spPr>
          <a:xfrm>
            <a:off x="395536" y="1340768"/>
            <a:ext cx="5184576" cy="530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9898" y="3140968"/>
            <a:ext cx="2853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 – 04</a:t>
            </a:r>
          </a:p>
          <a:p>
            <a:pPr algn="ctr"/>
            <a:r>
              <a:rPr lang="ru-RU" b="1" dirty="0" smtClean="0"/>
              <a:t>«Список распределения участников в ОО по </a:t>
            </a:r>
            <a:r>
              <a:rPr lang="ru-RU" b="1" dirty="0" smtClean="0"/>
              <a:t>аудиториям»</a:t>
            </a:r>
            <a:br>
              <a:rPr lang="ru-RU" b="1" dirty="0" smtClean="0"/>
            </a:br>
            <a:r>
              <a:rPr lang="ru-RU" sz="1400" b="1" i="1" dirty="0" smtClean="0"/>
              <a:t>выгружается </a:t>
            </a:r>
            <a:r>
              <a:rPr lang="ru-RU" sz="1400" b="1" i="1" dirty="0"/>
              <a:t>из ПО </a:t>
            </a:r>
            <a:r>
              <a:rPr lang="ru-RU" sz="1400" b="1" i="1" dirty="0" smtClean="0"/>
              <a:t>заполненная, необходимо вписать номера кабинетов</a:t>
            </a:r>
            <a:endParaRPr lang="ru-RU" sz="1400" b="1" i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40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21460" r="55845" b="27225"/>
          <a:stretch/>
        </p:blipFill>
        <p:spPr bwMode="auto">
          <a:xfrm>
            <a:off x="179512" y="1223756"/>
            <a:ext cx="6552728" cy="471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Участники  в аудитории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7279" y="2407821"/>
            <a:ext cx="258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 – 05</a:t>
            </a:r>
          </a:p>
          <a:p>
            <a:pPr algn="ctr"/>
            <a:r>
              <a:rPr lang="ru-RU" b="1" dirty="0" smtClean="0"/>
              <a:t>«Ведомость проведения итогового сочинения (изложения) </a:t>
            </a:r>
            <a:r>
              <a:rPr lang="ru-RU" b="1" dirty="0"/>
              <a:t>в аудитории </a:t>
            </a:r>
            <a:r>
              <a:rPr lang="ru-RU" b="1" dirty="0" smtClean="0"/>
              <a:t>проведения»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0048" y="5346212"/>
            <a:ext cx="175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Заполняется в случае если участник сдавал в Устной форме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635896" y="3284984"/>
            <a:ext cx="864096" cy="2061228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81214" y="5373216"/>
            <a:ext cx="175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Заполняется в случае если участник удален с экзамена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098109" y="3284984"/>
            <a:ext cx="1968753" cy="2061228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8464" y="4294345"/>
            <a:ext cx="1758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Заполняется в случае если участник не завершил по уважительной причине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4634897" y="3257980"/>
            <a:ext cx="2617738" cy="1699305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Бланки итогового сочинения (изложения) ОДНОСТОРОННИЕ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1296428"/>
            <a:ext cx="4136475" cy="5510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51412" y="-10414002"/>
            <a:ext cx="2022931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214" y="1255563"/>
            <a:ext cx="4120035" cy="547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5364" y="3286202"/>
            <a:ext cx="33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ОДНОСТОРОННИЙ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42507"/>
            <a:ext cx="5629436" cy="22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Заполнение Бланков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722636" y="1597525"/>
            <a:ext cx="7848872" cy="635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В случае нехватки бланков КОПИРОВАНИЕ БЛАНКОВ СТРОГО ЗАПРЕЩЕНО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824222" y="4294567"/>
            <a:ext cx="2544125" cy="6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КОД РАБОТЫ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Сверить по всему комплекту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3419872" y="3346404"/>
            <a:ext cx="2509248" cy="990205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5808948" y="2995357"/>
            <a:ext cx="1677055" cy="6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</a:rPr>
              <a:t>Номер темы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952963" y="3532035"/>
            <a:ext cx="2653263" cy="6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Кол-во бланков записи (4 минимум)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067944" y="3879813"/>
            <a:ext cx="1741004" cy="456796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004048" y="4437112"/>
            <a:ext cx="948916" cy="21731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632848" cy="100811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Удаление участника сочинения (изложения). Оформление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19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62" y="2564904"/>
            <a:ext cx="15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ИС-09 «Акт удаления участника»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298985"/>
            <a:ext cx="4789339" cy="5001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9195" y="1556792"/>
            <a:ext cx="15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 составляется в 2-х экземплярах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75076" y="2996952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Руководитель проводит проверку по данному факту.</a:t>
            </a:r>
          </a:p>
          <a:p>
            <a:pPr algn="ctr"/>
            <a:r>
              <a:rPr lang="ru-RU" b="1" dirty="0" smtClean="0"/>
              <a:t>Член комиссии в аудитории ставит отметку в бланке регистрации участника и в форме ИС-05</a:t>
            </a:r>
          </a:p>
        </p:txBody>
      </p:sp>
    </p:spTree>
    <p:extLst>
      <p:ext uri="{BB962C8B-B14F-4D97-AF65-F5344CB8AC3E}">
        <p14:creationId xmlns:p14="http://schemas.microsoft.com/office/powerpoint/2010/main" val="16732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067128" cy="994122"/>
          </a:xfrm>
        </p:spPr>
        <p:txBody>
          <a:bodyPr>
            <a:noAutofit/>
          </a:bodyPr>
          <a:lstStyle/>
          <a:p>
            <a:r>
              <a:rPr lang="ru-RU" sz="4000" b="1" dirty="0"/>
              <a:t>Пункт проведения </a:t>
            </a:r>
            <a:r>
              <a:rPr lang="ru-RU" sz="4000" b="1" dirty="0" smtClean="0"/>
              <a:t>итогового сочинения (изложения)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197477"/>
              </p:ext>
            </p:extLst>
          </p:nvPr>
        </p:nvGraphicFramePr>
        <p:xfrm>
          <a:off x="611560" y="2458157"/>
          <a:ext cx="8075240" cy="389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323528" y="1340768"/>
            <a:ext cx="8579296" cy="432048"/>
          </a:xfrm>
          <a:prstGeom prst="roundRect">
            <a:avLst/>
          </a:prstGeom>
          <a:solidFill>
            <a:srgbClr val="D9DADB"/>
          </a:solidFill>
          <a:ln>
            <a:solidFill>
              <a:srgbClr val="D9DAD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Сочинение (изложение) проводится в Образовательной организации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8419"/>
            <a:ext cx="5368027" cy="14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4290"/>
          <a:stretch/>
        </p:blipFill>
        <p:spPr bwMode="auto">
          <a:xfrm>
            <a:off x="251520" y="3068960"/>
            <a:ext cx="5544616" cy="32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0192" y="3834669"/>
            <a:ext cx="2585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нижней части бланка «результат проверки сочинения (изложения)» поле</a:t>
            </a:r>
          </a:p>
          <a:p>
            <a:pPr algn="ctr"/>
            <a:r>
              <a:rPr lang="ru-RU" b="1" dirty="0" smtClean="0"/>
              <a:t>«Удален»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619672" y="4737497"/>
            <a:ext cx="4824536" cy="779735"/>
          </a:xfrm>
          <a:prstGeom prst="straightConnector1">
            <a:avLst/>
          </a:prstGeom>
          <a:ln>
            <a:tailEnd type="stealth" w="lg" len="lg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20072" y="5219113"/>
            <a:ext cx="1224136" cy="417527"/>
          </a:xfrm>
          <a:prstGeom prst="straightConnector1">
            <a:avLst/>
          </a:prstGeom>
          <a:ln>
            <a:tailEnd type="stealth" w="lg" len="lg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4625"/>
            <a:ext cx="7067128" cy="109704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Бланки итогового сочинения (изложения)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5219113"/>
            <a:ext cx="1224136" cy="514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21460" r="55845" b="27225"/>
          <a:stretch/>
        </p:blipFill>
        <p:spPr bwMode="auto">
          <a:xfrm>
            <a:off x="179512" y="1223756"/>
            <a:ext cx="6552728" cy="471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Участники  в аудитории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7279" y="2407821"/>
            <a:ext cx="258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 – 05</a:t>
            </a:r>
          </a:p>
          <a:p>
            <a:pPr algn="ctr"/>
            <a:r>
              <a:rPr lang="ru-RU" b="1" dirty="0" smtClean="0"/>
              <a:t>«Ведомость проведения итогового сочинения (изложения) </a:t>
            </a:r>
            <a:r>
              <a:rPr lang="ru-RU" b="1" dirty="0"/>
              <a:t>в аудитории </a:t>
            </a:r>
            <a:r>
              <a:rPr lang="ru-RU" b="1" dirty="0" smtClean="0"/>
              <a:t>проведения»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779912" y="2204864"/>
            <a:ext cx="43204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81214" y="5373216"/>
            <a:ext cx="175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Заполняется в случае если участник удален с экзамена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098109" y="3284984"/>
            <a:ext cx="1968753" cy="2061228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373428"/>
            <a:ext cx="4392488" cy="4998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826" y="2564904"/>
            <a:ext cx="1509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ИС-08 «Акт досрочного завершения участника»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89195" y="1556792"/>
            <a:ext cx="15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 составляется в 2-х экземплярах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75076" y="2996952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Руководитель проводит проверку по данному факту.</a:t>
            </a:r>
          </a:p>
          <a:p>
            <a:pPr algn="ctr"/>
            <a:r>
              <a:rPr lang="ru-RU" b="1" dirty="0" smtClean="0"/>
              <a:t>Член комиссии в аудитории ставит отметку в бланке регистрации участника и в форме ИС-05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8864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smtClean="0">
                <a:solidFill>
                  <a:srgbClr val="FF0000"/>
                </a:solidFill>
              </a:rPr>
              <a:t>Досрочное завершение участника экзамена. Оформление</a:t>
            </a:r>
            <a:endParaRPr lang="ru-RU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8419"/>
            <a:ext cx="5368027" cy="14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4290"/>
          <a:stretch/>
        </p:blipFill>
        <p:spPr bwMode="auto">
          <a:xfrm>
            <a:off x="251520" y="3068960"/>
            <a:ext cx="5544616" cy="32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0192" y="3834669"/>
            <a:ext cx="258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нижней части бланка «результат проверки сочинения (изложения)» поле для участников «Не закончил»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691680" y="4737497"/>
            <a:ext cx="4752528" cy="899143"/>
          </a:xfrm>
          <a:prstGeom prst="straightConnector1">
            <a:avLst/>
          </a:prstGeom>
          <a:ln>
            <a:tailEnd type="stealth" w="lg" len="lg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20072" y="5219113"/>
            <a:ext cx="1224136" cy="417527"/>
          </a:xfrm>
          <a:prstGeom prst="straightConnector1">
            <a:avLst/>
          </a:prstGeom>
          <a:ln>
            <a:tailEnd type="stealth" w="lg" len="lg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4625"/>
            <a:ext cx="7067128" cy="109704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Бланки итогового сочинения (изложения)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31540" y="5517232"/>
            <a:ext cx="1332148" cy="479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21460" r="55845" b="27225"/>
          <a:stretch/>
        </p:blipFill>
        <p:spPr bwMode="auto">
          <a:xfrm>
            <a:off x="251520" y="1268760"/>
            <a:ext cx="6552728" cy="471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Участники  в аудитории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7279" y="2407821"/>
            <a:ext cx="258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 – 05</a:t>
            </a:r>
          </a:p>
          <a:p>
            <a:pPr algn="ctr"/>
            <a:r>
              <a:rPr lang="ru-RU" b="1" dirty="0" smtClean="0"/>
              <a:t>«Ведомость проведения итогового сочинения (изложения) </a:t>
            </a:r>
            <a:r>
              <a:rPr lang="ru-RU" b="1" dirty="0"/>
              <a:t>в аудитории </a:t>
            </a:r>
            <a:r>
              <a:rPr lang="ru-RU" b="1" dirty="0" smtClean="0"/>
              <a:t>проведения»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4139953" y="2205635"/>
            <a:ext cx="693461" cy="1181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035796" y="4741499"/>
            <a:ext cx="1758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Заполняется в случае если участник не завершил по уважительной причине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4716016" y="3284984"/>
            <a:ext cx="2536619" cy="1672302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594" y="2289765"/>
            <a:ext cx="787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Проверка осуществляется экспертом </a:t>
            </a:r>
            <a:r>
              <a:rPr lang="ru-RU" sz="2400" b="1" u="sng" dirty="0" smtClean="0"/>
              <a:t>ТОЛЬКО НА КОПИЯХ </a:t>
            </a:r>
            <a:r>
              <a:rPr lang="ru-RU" sz="2400" b="1" dirty="0" smtClean="0"/>
              <a:t>бланков участников.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8864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FF0000"/>
                </a:solidFill>
              </a:rPr>
              <a:t>Проверка итогового сочинения (изложения)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89391" t="40909" r="4080" b="36364"/>
          <a:stretch/>
        </p:blipFill>
        <p:spPr>
          <a:xfrm>
            <a:off x="298103" y="2289765"/>
            <a:ext cx="527695" cy="989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9800" y="35010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Ответственный в ОО переносит результаты проверки в оригиналы бланков из копий бланков, на которых осуществлялась проверка</a:t>
            </a:r>
            <a:endParaRPr lang="ru-RU" sz="2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89391" t="40909" r="4080" b="36364"/>
          <a:stretch/>
        </p:blipFill>
        <p:spPr>
          <a:xfrm>
            <a:off x="329553" y="3598252"/>
            <a:ext cx="496245" cy="9361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2941" y="5140476"/>
            <a:ext cx="759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Осуществляется проверка в ОО на </a:t>
            </a:r>
            <a:r>
              <a:rPr lang="ru-RU" sz="2400" b="1" dirty="0" err="1" smtClean="0"/>
              <a:t>антиплагиат</a:t>
            </a:r>
            <a:endParaRPr lang="ru-RU" sz="24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89391" t="40909" r="4080" b="36364"/>
          <a:stretch/>
        </p:blipFill>
        <p:spPr>
          <a:xfrm>
            <a:off x="380124" y="4953489"/>
            <a:ext cx="445674" cy="835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4646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Ответственный в ОО совместно с техническим специалистом осуществляет копирование бланков участников итогового сочинения (изложения).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40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Заполнение Бланков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3173" y="2132856"/>
            <a:ext cx="8166123" cy="2767824"/>
            <a:chOff x="150293" y="3928213"/>
            <a:chExt cx="8166123" cy="2767824"/>
          </a:xfrm>
        </p:grpSpPr>
        <p:sp>
          <p:nvSpPr>
            <p:cNvPr id="38" name="Заголовок 1"/>
            <p:cNvSpPr txBox="1">
              <a:spLocks/>
            </p:cNvSpPr>
            <p:nvPr/>
          </p:nvSpPr>
          <p:spPr>
            <a:xfrm>
              <a:off x="5652120" y="4923984"/>
              <a:ext cx="2664296" cy="10200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800" b="1" dirty="0" smtClean="0">
                  <a:solidFill>
                    <a:srgbClr val="FF0000"/>
                  </a:solidFill>
                </a:rPr>
                <a:t>Переносится с копии </a:t>
              </a:r>
              <a:r>
                <a:rPr lang="ru-RU" sz="1800" b="1" u="sng" dirty="0" smtClean="0">
                  <a:solidFill>
                    <a:srgbClr val="FF0000"/>
                  </a:solidFill>
                </a:rPr>
                <a:t>ответственным в ОО </a:t>
              </a:r>
              <a:r>
                <a:rPr lang="ru-RU" sz="1800" b="1" dirty="0" smtClean="0">
                  <a:solidFill>
                    <a:srgbClr val="FF0000"/>
                  </a:solidFill>
                </a:rPr>
                <a:t>(все ячейки должны быть заполнены) </a:t>
              </a:r>
              <a:endParaRPr lang="ru-RU" sz="1800" b="1" dirty="0">
                <a:solidFill>
                  <a:srgbClr val="FF0000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93" y="3928213"/>
              <a:ext cx="5243014" cy="2767824"/>
            </a:xfrm>
            <a:prstGeom prst="rect">
              <a:avLst/>
            </a:prstGeom>
          </p:spPr>
        </p:pic>
        <p:cxnSp>
          <p:nvCxnSpPr>
            <p:cNvPr id="39" name="Прямая со стрелкой 38"/>
            <p:cNvCxnSpPr/>
            <p:nvPr/>
          </p:nvCxnSpPr>
          <p:spPr>
            <a:xfrm flipH="1" flipV="1">
              <a:off x="4831872" y="5036993"/>
              <a:ext cx="748240" cy="20020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1835696" y="5399489"/>
              <a:ext cx="3652419" cy="543320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4717350" y="5809780"/>
              <a:ext cx="934770" cy="342301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93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7"/>
          <a:stretch>
            <a:fillRect/>
          </a:stretch>
        </p:blipFill>
        <p:spPr bwMode="auto">
          <a:xfrm>
            <a:off x="477724" y="2534578"/>
            <a:ext cx="5900845" cy="300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682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Заполнение Бланков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23528" y="1289446"/>
            <a:ext cx="8208912" cy="793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В случае если за одно из требований к сочинению (изложению) 1 или 2 получен «незачет»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394884" y="2992934"/>
            <a:ext cx="2664296" cy="1020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Обязательно проставить «незачет»  по критериям 1-5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2455817" y="2110754"/>
            <a:ext cx="1424263" cy="1455406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328084" y="3337003"/>
            <a:ext cx="1080416" cy="308021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27984" y="3789040"/>
            <a:ext cx="13319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6384685" y="4097359"/>
            <a:ext cx="2664296" cy="1020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Проставить общий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«незачет»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2843808" y="4447449"/>
            <a:ext cx="3456384" cy="291518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9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23706" r="51149" b="19073"/>
          <a:stretch>
            <a:fillRect/>
          </a:stretch>
        </p:blipFill>
        <p:spPr bwMode="auto">
          <a:xfrm>
            <a:off x="1923076" y="1278524"/>
            <a:ext cx="7110627" cy="503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074111"/>
            <a:ext cx="1758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ИС-06 «Протокол проверки итогового сочинения (изложения)»</a:t>
            </a:r>
            <a:endParaRPr lang="ru-RU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8864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FF0000"/>
                </a:solidFill>
              </a:rPr>
              <a:t>Проверка итогового сочинения (изложения)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15971" y="2150785"/>
            <a:ext cx="57606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4149866"/>
            <a:ext cx="1758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Заполняется в случае если участник сдавал в Устной форме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835696" y="2708920"/>
            <a:ext cx="3780275" cy="2232248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4228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29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8419"/>
            <a:ext cx="5368027" cy="14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r="4290"/>
          <a:stretch/>
        </p:blipFill>
        <p:spPr bwMode="auto">
          <a:xfrm>
            <a:off x="251520" y="3068960"/>
            <a:ext cx="5544616" cy="32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0192" y="3834669"/>
            <a:ext cx="258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нижней части бланка «результат проверки сочинения (изложения)» поле для участников сдававших в УСТНОЙ форме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779912" y="4737497"/>
            <a:ext cx="2664296" cy="828683"/>
          </a:xfrm>
          <a:prstGeom prst="straightConnector1">
            <a:avLst/>
          </a:prstGeom>
          <a:ln>
            <a:tailEnd type="stealth" w="lg" len="lg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20072" y="5219113"/>
            <a:ext cx="1224136" cy="417527"/>
          </a:xfrm>
          <a:prstGeom prst="straightConnector1">
            <a:avLst/>
          </a:prstGeom>
          <a:ln>
            <a:tailEnd type="stealth" w="lg" len="lg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44625"/>
            <a:ext cx="7067128" cy="109704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Бланки итогового сочинения (изложения)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4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46205" y="323814"/>
            <a:ext cx="7067128" cy="57606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Подготовка аудиторий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32856"/>
            <a:ext cx="735137" cy="44512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374206" y="1367343"/>
            <a:ext cx="4857750" cy="5364436"/>
            <a:chOff x="2374206" y="1367343"/>
            <a:chExt cx="4857750" cy="536443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206" y="1367343"/>
              <a:ext cx="4857750" cy="5364436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5868144" y="5085184"/>
              <a:ext cx="1296144" cy="1271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0" name="Picture 6" descr="Глоссарий по информатике - Информатика и ИК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26450"/>
            <a:ext cx="1492042" cy="9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30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86852" y="260648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FF0000"/>
                </a:solidFill>
              </a:rPr>
              <a:t>РЕГЛАМЕНТ РАБОТ</a:t>
            </a:r>
            <a:br>
              <a:rPr lang="ru-RU" sz="2500" b="1" dirty="0">
                <a:solidFill>
                  <a:srgbClr val="FF0000"/>
                </a:solidFill>
              </a:rPr>
            </a:br>
            <a:r>
              <a:rPr lang="ru-RU" sz="2500" b="1" dirty="0">
                <a:solidFill>
                  <a:srgbClr val="FF0000"/>
                </a:solidFill>
              </a:rPr>
              <a:t>ПО ИТОГОВОМУ СОЧИНЕНИЮ (ИЗЛОЖЕНИЮ</a:t>
            </a:r>
            <a:r>
              <a:rPr lang="ru-RU" sz="2500" b="1" dirty="0" smtClean="0">
                <a:solidFill>
                  <a:srgbClr val="FF0000"/>
                </a:solidFill>
              </a:rPr>
              <a:t>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92473"/>
              </p:ext>
            </p:extLst>
          </p:nvPr>
        </p:nvGraphicFramePr>
        <p:xfrm>
          <a:off x="467544" y="1628800"/>
          <a:ext cx="8208911" cy="34174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28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9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проверки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Последний срок сдачи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бланков в РЦОИ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77" marR="552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03.12.25 г. (ср)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03.12.25 г. (ср) – 10.12.25 г. (ср)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10.12.25 г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(ср) (с 09:00 до 13:00)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04.02.26 г. (ср)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04.02.26 г. (ср) – 11.02.26 г. (ср)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11.02.26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(ср) (с 09:00 до 13:00)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08.04.26 г. (ср)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08.04.26 г. (ср)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09.04.26 г.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10.04.26 г.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08.04.26 г. (ср) (с 09:00 до 18:00)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09.04.26 г.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(с 09:00 до 18:00)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10.04.26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(с 09:00 до 13:00)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31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92494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ОГЛАШЕНИЕ РЕЗУЛЬТАТОВ ИТОГОВОГО СОЧИНЕНИЕ (ИЗЛОЖЕНИЯ) УЧАСТНИКАМ ОСУЩЕСТВЛЯЕТСЯ ПОСЛЕ ОБРАБОТКИ БЛАНКОВ В РЦОИ И ПРЕДОСТАВЛЕНИЯ РЕЗУЛЬТАТОВ В ОО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9391" t="40909" r="4080" b="36364"/>
          <a:stretch/>
        </p:blipFill>
        <p:spPr>
          <a:xfrm>
            <a:off x="4283968" y="1268760"/>
            <a:ext cx="691277" cy="1296144"/>
          </a:xfrm>
          <a:prstGeom prst="rect">
            <a:avLst/>
          </a:prstGeom>
        </p:spPr>
      </p:pic>
      <p:pic>
        <p:nvPicPr>
          <p:cNvPr id="1026" name="Picture 2" descr="Государственная жилищная инспекция Воронежской области - Результаты работ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518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32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32320" y="188640"/>
            <a:ext cx="77116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spc="-30" dirty="0" smtClean="0">
                <a:solidFill>
                  <a:srgbClr val="FF0000"/>
                </a:solidFill>
              </a:rPr>
              <a:t>Порядок сдачи документов по итоговому </a:t>
            </a:r>
          </a:p>
          <a:p>
            <a:r>
              <a:rPr lang="ru-RU" sz="2500" b="1" spc="-30" dirty="0" smtClean="0">
                <a:solidFill>
                  <a:srgbClr val="FF0000"/>
                </a:solidFill>
              </a:rPr>
              <a:t>сочинению (изложению) </a:t>
            </a:r>
            <a:r>
              <a:rPr lang="ru-RU" sz="2500" b="1" spc="-30" dirty="0">
                <a:solidFill>
                  <a:srgbClr val="FF0000"/>
                </a:solidFill>
              </a:rPr>
              <a:t>ответственным </a:t>
            </a:r>
            <a:r>
              <a:rPr lang="ru-RU" sz="2500" b="1" spc="-30" dirty="0" smtClean="0">
                <a:solidFill>
                  <a:srgbClr val="FF0000"/>
                </a:solidFill>
              </a:rPr>
              <a:t>от ОО в РЦОИ</a:t>
            </a:r>
            <a:endParaRPr lang="ru-RU" sz="2500" b="1" spc="-3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762" y="2132856"/>
            <a:ext cx="885873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Все работы участников должны быть разложены </a:t>
            </a:r>
            <a:r>
              <a:rPr lang="ru-RU" sz="2000" b="1" u="sng" dirty="0"/>
              <a:t>по аудиториям</a:t>
            </a:r>
            <a:r>
              <a:rPr lang="ru-RU" b="1" dirty="0"/>
              <a:t>.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Все поля</a:t>
            </a:r>
            <a:r>
              <a:rPr lang="ru-RU" dirty="0"/>
              <a:t> в «Бланке регистрации» и «Бланке записи» </a:t>
            </a:r>
            <a:r>
              <a:rPr lang="ru-RU" b="1" dirty="0"/>
              <a:t>должны быть заполнены</a:t>
            </a:r>
            <a:r>
              <a:rPr lang="ru-RU" dirty="0"/>
              <a:t> согласно инструкции (ни одно поле не должно быть пустым).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Порядок </a:t>
            </a:r>
            <a:r>
              <a:rPr lang="ru-RU" b="1" dirty="0" smtClean="0"/>
              <a:t>сдачи </a:t>
            </a:r>
            <a:r>
              <a:rPr lang="ru-RU" i="1" dirty="0" smtClean="0"/>
              <a:t>(сканирования)</a:t>
            </a:r>
            <a:r>
              <a:rPr lang="ru-RU" b="1" dirty="0" smtClean="0"/>
              <a:t> </a:t>
            </a:r>
            <a:r>
              <a:rPr lang="ru-RU" b="1" dirty="0"/>
              <a:t>комплекта участника сочинения (изложения)</a:t>
            </a:r>
            <a:r>
              <a:rPr lang="ru-RU" dirty="0"/>
              <a:t>: первый лист – это бланк регистрации, за ним лежат все </a:t>
            </a:r>
            <a:r>
              <a:rPr lang="ru-RU" b="1" dirty="0"/>
              <a:t>выданные</a:t>
            </a:r>
            <a:r>
              <a:rPr lang="ru-RU" dirty="0"/>
              <a:t> </a:t>
            </a:r>
            <a:r>
              <a:rPr lang="ru-RU" b="1" dirty="0"/>
              <a:t>бланки </a:t>
            </a:r>
            <a:r>
              <a:rPr lang="ru-RU" b="1" dirty="0" smtClean="0"/>
              <a:t>записи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4 </a:t>
            </a:r>
            <a:r>
              <a:rPr lang="ru-RU" b="1" dirty="0" err="1"/>
              <a:t>шт</a:t>
            </a:r>
            <a:r>
              <a:rPr lang="ru-RU" b="1" dirty="0"/>
              <a:t>), </a:t>
            </a:r>
            <a:r>
              <a:rPr lang="ru-RU" b="1" dirty="0" smtClean="0"/>
              <a:t>а также </a:t>
            </a:r>
            <a:r>
              <a:rPr lang="ru-RU" b="1" dirty="0"/>
              <a:t>доп. </a:t>
            </a:r>
            <a:r>
              <a:rPr lang="ru-RU" b="1" dirty="0" smtClean="0"/>
              <a:t>Бланки, если они выдавались.</a:t>
            </a:r>
            <a:r>
              <a:rPr lang="ru-RU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u="sng" dirty="0" smtClean="0"/>
              <a:t>Сдаются </a:t>
            </a:r>
            <a:r>
              <a:rPr lang="ru-RU" u="sng" dirty="0"/>
              <a:t>бланки всех участников итогового сочинения (изложения), в том числе удаленных и не закончивших по уважительной причине</a:t>
            </a:r>
            <a:r>
              <a:rPr lang="ru-RU" u="sng" dirty="0" smtClean="0"/>
              <a:t>.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4895" y="1536576"/>
            <a:ext cx="816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РЦОИ бланки участников сдаются ОТВЕТСТВЕННЫМ от ОО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9391" t="40909" r="4080" b="36364"/>
          <a:stretch/>
        </p:blipFill>
        <p:spPr>
          <a:xfrm>
            <a:off x="233583" y="1260139"/>
            <a:ext cx="410621" cy="7699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454610"/>
            <a:ext cx="96303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Вместе с бланками сдаются </a:t>
            </a:r>
            <a:r>
              <a:rPr lang="ru-RU" i="1" dirty="0"/>
              <a:t>(сканируются)</a:t>
            </a:r>
            <a:r>
              <a:rPr lang="ru-RU" dirty="0"/>
              <a:t> : </a:t>
            </a:r>
          </a:p>
          <a:p>
            <a:pPr marL="896938" indent="-285750">
              <a:buFont typeface="Wingdings" panose="05000000000000000000" pitchFamily="2" charset="2"/>
              <a:buChar char="ü"/>
            </a:pPr>
            <a:r>
              <a:rPr lang="ru-RU" dirty="0"/>
              <a:t>	«Ведомость проведения» (форма </a:t>
            </a:r>
            <a:r>
              <a:rPr lang="ru-RU" b="1" dirty="0"/>
              <a:t>ИС–05</a:t>
            </a:r>
            <a:r>
              <a:rPr lang="ru-RU" dirty="0"/>
              <a:t>), </a:t>
            </a:r>
          </a:p>
          <a:p>
            <a:pPr marL="896938" indent="-285750">
              <a:buFont typeface="Wingdings" panose="05000000000000000000" pitchFamily="2" charset="2"/>
              <a:buChar char="ü"/>
            </a:pPr>
            <a:r>
              <a:rPr lang="ru-RU" dirty="0"/>
              <a:t>«Протокол проверки» (форма </a:t>
            </a:r>
            <a:r>
              <a:rPr lang="ru-RU" b="1" dirty="0"/>
              <a:t>ИС-06</a:t>
            </a:r>
            <a:r>
              <a:rPr lang="ru-RU" dirty="0"/>
              <a:t>),</a:t>
            </a:r>
          </a:p>
          <a:p>
            <a:pPr marL="896938" indent="-285750">
              <a:buFont typeface="Wingdings" panose="05000000000000000000" pitchFamily="2" charset="2"/>
              <a:buChar char="ü"/>
            </a:pPr>
            <a:r>
              <a:rPr lang="ru-RU" dirty="0"/>
              <a:t>«Ведомость коррекции персональных данных» (форма </a:t>
            </a:r>
            <a:r>
              <a:rPr lang="ru-RU" b="1" dirty="0"/>
              <a:t>ИС-07</a:t>
            </a:r>
            <a:r>
              <a:rPr lang="ru-RU" dirty="0"/>
              <a:t>), если </a:t>
            </a:r>
            <a:r>
              <a:rPr lang="ru-RU" dirty="0" smtClean="0"/>
              <a:t>заполнялась,</a:t>
            </a:r>
            <a:endParaRPr lang="ru-RU" dirty="0"/>
          </a:p>
          <a:p>
            <a:pPr marL="896938" indent="-285750">
              <a:buFont typeface="Wingdings" panose="05000000000000000000" pitchFamily="2" charset="2"/>
              <a:buChar char="ü"/>
            </a:pPr>
            <a:r>
              <a:rPr lang="ru-RU" dirty="0"/>
              <a:t>«Акт о досрочном завершении» (форма </a:t>
            </a:r>
            <a:r>
              <a:rPr lang="ru-RU" b="1" dirty="0"/>
              <a:t>ИС–08</a:t>
            </a:r>
            <a:r>
              <a:rPr lang="ru-RU" dirty="0"/>
              <a:t>), если такой имеется,</a:t>
            </a:r>
          </a:p>
          <a:p>
            <a:pPr marL="896938" indent="-285750">
              <a:buFont typeface="Wingdings" panose="05000000000000000000" pitchFamily="2" charset="2"/>
              <a:buChar char="ü"/>
            </a:pPr>
            <a:r>
              <a:rPr lang="ru-RU" dirty="0"/>
              <a:t>«Акт об удалении» (форма </a:t>
            </a:r>
            <a:r>
              <a:rPr lang="ru-RU" b="1" dirty="0"/>
              <a:t>ИС–09</a:t>
            </a:r>
            <a:r>
              <a:rPr lang="ru-RU" dirty="0"/>
              <a:t>), если такой имеется.</a:t>
            </a:r>
          </a:p>
          <a:p>
            <a:pPr marL="896938" indent="-285750">
              <a:buFont typeface="Wingdings" panose="05000000000000000000" pitchFamily="2" charset="2"/>
              <a:buChar char="ü"/>
            </a:pPr>
            <a:r>
              <a:rPr lang="ru-RU" i="1" dirty="0"/>
              <a:t>«Протокол выдачи доп. бланков записи»</a:t>
            </a:r>
            <a:r>
              <a:rPr lang="ru-RU" dirty="0"/>
              <a:t> (форма </a:t>
            </a:r>
            <a:r>
              <a:rPr lang="ru-RU" b="1" dirty="0"/>
              <a:t>СД–03</a:t>
            </a:r>
            <a:r>
              <a:rPr lang="ru-RU" dirty="0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2899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33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32320" y="188640"/>
            <a:ext cx="77116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spc="-30" dirty="0" smtClean="0">
                <a:solidFill>
                  <a:srgbClr val="FF0000"/>
                </a:solidFill>
              </a:rPr>
              <a:t>Порядок сдачи документов по итоговому </a:t>
            </a:r>
          </a:p>
          <a:p>
            <a:r>
              <a:rPr lang="ru-RU" sz="2500" b="1" spc="-30" dirty="0" smtClean="0">
                <a:solidFill>
                  <a:srgbClr val="FF0000"/>
                </a:solidFill>
              </a:rPr>
              <a:t>сочинению (изложению) </a:t>
            </a:r>
            <a:r>
              <a:rPr lang="ru-RU" sz="2500" b="1" spc="-30" dirty="0">
                <a:solidFill>
                  <a:srgbClr val="FF0000"/>
                </a:solidFill>
              </a:rPr>
              <a:t>ответственным </a:t>
            </a:r>
            <a:r>
              <a:rPr lang="ru-RU" sz="2500" b="1" spc="-30" dirty="0" smtClean="0">
                <a:solidFill>
                  <a:srgbClr val="FF0000"/>
                </a:solidFill>
              </a:rPr>
              <a:t>от ОО в РЦОИ</a:t>
            </a:r>
            <a:endParaRPr lang="ru-RU" sz="2500" b="1" spc="-3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276872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Копии бланков записи (с которыми работали эксперты) хранятся в ОО до 31 декабря года, следующего за годом проведения сочинения (изложения).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u="sng" dirty="0" smtClean="0"/>
              <a:t>ОО, которые самостоятельно сканировали бланки, ведомости,</a:t>
            </a:r>
            <a:r>
              <a:rPr lang="ru-RU" sz="2000" dirty="0" smtClean="0"/>
              <a:t> и передавали их в РЦОИ </a:t>
            </a:r>
            <a:r>
              <a:rPr lang="ru-RU" sz="2000" i="1" dirty="0" smtClean="0"/>
              <a:t>(кроме г. Томска, г. Северска, Томского р-на)</a:t>
            </a:r>
            <a:r>
              <a:rPr lang="ru-RU" sz="2000" dirty="0" smtClean="0"/>
              <a:t>, должны в течение 1 месяца после даты написания итогового сочинения (изложения) передать оригиналы бланков и ведомостей в РЦОИ.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791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8864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FF0000"/>
                </a:solidFill>
              </a:rPr>
              <a:t>Ведомости итогового сочинения (изложения) </a:t>
            </a:r>
          </a:p>
          <a:p>
            <a:r>
              <a:rPr lang="ru-RU" sz="2500" b="1" dirty="0" smtClean="0">
                <a:solidFill>
                  <a:srgbClr val="FF0000"/>
                </a:solidFill>
              </a:rPr>
              <a:t>для сдачи (сканирования) в РЦОИ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ИС-05 «Ведомость проведения итогового сочинения (изложения) в аудитории проведения»</a:t>
            </a:r>
            <a:endParaRPr lang="ru-RU" b="1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21460" r="55845" b="27225"/>
          <a:stretch/>
        </p:blipFill>
        <p:spPr bwMode="auto">
          <a:xfrm>
            <a:off x="2241104" y="1417133"/>
            <a:ext cx="6552728" cy="471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8864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FF0000"/>
                </a:solidFill>
              </a:rPr>
              <a:t>Ведомости итогового сочинения (изложения) </a:t>
            </a:r>
          </a:p>
          <a:p>
            <a:r>
              <a:rPr lang="ru-RU" sz="2500" b="1" dirty="0" smtClean="0">
                <a:solidFill>
                  <a:srgbClr val="FF0000"/>
                </a:solidFill>
              </a:rPr>
              <a:t>для сдачи (сканирования) в РЦОИ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492896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ИС-06 «Протокол проверки итогового сочинения (изложения)»</a:t>
            </a:r>
            <a:endParaRPr lang="ru-RU" b="1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23706" r="51149" b="19073"/>
          <a:stretch>
            <a:fillRect/>
          </a:stretch>
        </p:blipFill>
        <p:spPr bwMode="auto">
          <a:xfrm>
            <a:off x="1904945" y="1284149"/>
            <a:ext cx="7110627" cy="503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4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36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8864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FF0000"/>
                </a:solidFill>
              </a:rPr>
              <a:t>Ведомости итогового сочинения (изложения) </a:t>
            </a:r>
          </a:p>
          <a:p>
            <a:r>
              <a:rPr lang="ru-RU" sz="2500" b="1" dirty="0" smtClean="0">
                <a:solidFill>
                  <a:srgbClr val="FF0000"/>
                </a:solidFill>
              </a:rPr>
              <a:t>для сдачи (сканирования) в РЦОИ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84263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ИС-07 «Ведомость коррекции персональных данных»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100" y="1412776"/>
            <a:ext cx="6588732" cy="5050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68" y="501317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Заполняются только те данные которые изменены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0" y="2780928"/>
            <a:ext cx="2736304" cy="57606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248" y="2780928"/>
            <a:ext cx="576064" cy="50405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088232" y="3356992"/>
            <a:ext cx="4788024" cy="1951586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0043" y="376679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Заполняются все данные участника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051720" y="3449102"/>
            <a:ext cx="1728192" cy="610077"/>
          </a:xfrm>
          <a:prstGeom prst="straightConnector1">
            <a:avLst/>
          </a:prstGeom>
          <a:ln w="22225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3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60232" y="6402343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37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03648" y="188640"/>
            <a:ext cx="76328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rgbClr val="FF0000"/>
                </a:solidFill>
              </a:rPr>
              <a:t>Ведомости итогового сочинения (изложения) </a:t>
            </a:r>
          </a:p>
          <a:p>
            <a:r>
              <a:rPr lang="ru-RU" sz="2500" b="1" dirty="0" smtClean="0">
                <a:solidFill>
                  <a:srgbClr val="FF0000"/>
                </a:solidFill>
              </a:rPr>
              <a:t>для сдачи (сканирования) в РЦОИ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форма СД-03 «Протокол выдачи дополнительных бланков записи</a:t>
            </a:r>
          </a:p>
          <a:p>
            <a:pPr algn="ctr"/>
            <a:r>
              <a:rPr lang="ru-RU" b="1" dirty="0" smtClean="0"/>
              <a:t> итогового сочинения (изложения)»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3727"/>
            <a:ext cx="8365526" cy="363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8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560840" cy="388843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000" dirty="0" err="1" smtClean="0">
                <a:solidFill>
                  <a:schemeClr val="accent5">
                    <a:lumMod val="75000"/>
                  </a:schemeClr>
                </a:solidFill>
              </a:rPr>
              <a:t>Шухарева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 Таисия Глебовна</a:t>
            </a:r>
            <a:b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tgm@ege.tomsk.ru</a:t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8 (3822)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90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-63-2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38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57600742"/>
              </p:ext>
            </p:extLst>
          </p:nvPr>
        </p:nvGraphicFramePr>
        <p:xfrm>
          <a:off x="395536" y="4725144"/>
          <a:ext cx="856895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29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067128" cy="99412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Лица, привлекаемые к итоговому сочинению (изложению)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4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4099" r="21428" b="3373"/>
          <a:stretch/>
        </p:blipFill>
        <p:spPr>
          <a:xfrm>
            <a:off x="890944" y="1340768"/>
            <a:ext cx="571107" cy="11658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91680" y="1632531"/>
            <a:ext cx="4104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уководитель ОО</a:t>
            </a:r>
            <a:endParaRPr lang="ru-RU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2092679"/>
            <a:ext cx="6563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омиссия 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ОО по проведению итогового сочинения (изложения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  <a:endParaRPr lang="ru-RU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3112" y="4575607"/>
            <a:ext cx="7139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омиссия </a:t>
            </a: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ОО по проверке и оцениванию итогового сочинения (изложения)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2051" y="5773859"/>
            <a:ext cx="66920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</a:t>
            </a:r>
            <a:r>
              <a:rPr lang="ru-RU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едицинский работник, ассистенты</a:t>
            </a:r>
            <a:endParaRPr lang="ru-RU" sz="2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r="3733" b="46850"/>
          <a:stretch/>
        </p:blipFill>
        <p:spPr>
          <a:xfrm>
            <a:off x="391896" y="5378543"/>
            <a:ext cx="742042" cy="10433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/>
          <a:srcRect l="56889" t="37681" r="19201" b="38594"/>
          <a:stretch/>
        </p:blipFill>
        <p:spPr>
          <a:xfrm>
            <a:off x="539553" y="3516638"/>
            <a:ext cx="1553560" cy="9107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/>
          <a:srcRect l="1649" t="55825" r="87633" b="19054"/>
          <a:stretch/>
        </p:blipFill>
        <p:spPr>
          <a:xfrm>
            <a:off x="7151947" y="5245024"/>
            <a:ext cx="936105" cy="12961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19" y="2744146"/>
            <a:ext cx="996649" cy="1139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84940" y="2821090"/>
            <a:ext cx="656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тветственный от ОО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организаторы в аудитории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ежурные вне аудитории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ехнический специалист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5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46205" y="323814"/>
            <a:ext cx="7067128" cy="72892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Мероприятия по подготовке к итоговому сочинению (изложению)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32856"/>
            <a:ext cx="735137" cy="445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853" y="1578855"/>
            <a:ext cx="8493864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u="sng" dirty="0"/>
              <a:t>Не позднее </a:t>
            </a:r>
            <a:r>
              <a:rPr lang="ru-RU" sz="2000" b="1" u="sng" dirty="0" smtClean="0">
                <a:solidFill>
                  <a:srgbClr val="FF0000"/>
                </a:solidFill>
              </a:rPr>
              <a:t>05.11.2025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sz="1900" b="1" dirty="0" smtClean="0"/>
              <a:t>определить в ОО: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ответственного в ОО за проведение  итогового сочинения (изложения)</a:t>
            </a:r>
          </a:p>
          <a:p>
            <a:pPr lvl="1"/>
            <a:r>
              <a:rPr lang="ru-RU" dirty="0"/>
              <a:t> </a:t>
            </a:r>
            <a:r>
              <a:rPr lang="ru-RU" dirty="0" smtClean="0"/>
              <a:t>    и передаче материалов в РЦОИ;</a:t>
            </a:r>
          </a:p>
          <a:p>
            <a:pPr lvl="1"/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членов комиссии по проведению </a:t>
            </a:r>
            <a:r>
              <a:rPr lang="ru-RU" sz="2000" dirty="0"/>
              <a:t>итогового сочинения (изложения</a:t>
            </a:r>
            <a:r>
              <a:rPr lang="ru-RU" sz="2000" dirty="0" smtClean="0"/>
              <a:t>):</a:t>
            </a:r>
          </a:p>
          <a:p>
            <a:pPr lvl="1"/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sz="2000" dirty="0" smtClean="0"/>
              <a:t>НЕ ДОЛЖНЫ ЯВЛЯТЬСЯ УЧИТЕЛЯМИ РУССКОГО ЯЗЫКА И ЛИТЕРАТУРЫ;</a:t>
            </a:r>
          </a:p>
          <a:p>
            <a:pPr lvl="1"/>
            <a:endParaRPr lang="ru-RU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членов </a:t>
            </a:r>
            <a:r>
              <a:rPr lang="ru-RU" sz="2000" dirty="0"/>
              <a:t>комиссии по проверке итогового сочинения (изложения</a:t>
            </a:r>
            <a:r>
              <a:rPr lang="ru-RU" sz="2000" dirty="0" smtClean="0"/>
              <a:t>):</a:t>
            </a:r>
          </a:p>
          <a:p>
            <a:pPr lvl="1"/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sz="2000" dirty="0"/>
              <a:t>УЧИТЕЛЯ РУССКОГО ЯЗЫКА И </a:t>
            </a:r>
            <a:r>
              <a:rPr lang="ru-RU" sz="2000" dirty="0" smtClean="0"/>
              <a:t>ЛИТЕРАТУРЫ, либо педагоги, имеющие</a:t>
            </a:r>
          </a:p>
          <a:p>
            <a:pPr lvl="1"/>
            <a:r>
              <a:rPr lang="ru-RU" sz="2000" dirty="0" smtClean="0"/>
              <a:t>соответствующую специальность и опыт проверки сочинений</a:t>
            </a:r>
          </a:p>
          <a:p>
            <a:pPr lvl="1"/>
            <a:r>
              <a:rPr lang="ru-RU" sz="2000" dirty="0" smtClean="0"/>
              <a:t>в выпускных классах;</a:t>
            </a:r>
          </a:p>
          <a:p>
            <a:pPr lvl="1"/>
            <a:endParaRPr lang="ru-RU" sz="2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/>
              <a:t>ассистента(</a:t>
            </a:r>
            <a:r>
              <a:rPr lang="ru-RU" dirty="0" err="1"/>
              <a:t>ов</a:t>
            </a:r>
            <a:r>
              <a:rPr lang="ru-RU" dirty="0"/>
              <a:t>) для участников с ОВЗ (при необходимости</a:t>
            </a:r>
            <a:r>
              <a:rPr lang="ru-RU" dirty="0" smtClean="0"/>
              <a:t>);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медицинских работников.</a:t>
            </a:r>
          </a:p>
          <a:p>
            <a:pPr lvl="1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56" y="2831041"/>
            <a:ext cx="8136904" cy="936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5856" y="3909927"/>
            <a:ext cx="8136904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2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57" y="692695"/>
            <a:ext cx="4283401" cy="5504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2139"/>
            <a:ext cx="3951442" cy="38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80519"/>
            <a:ext cx="5518247" cy="6559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4005064"/>
            <a:ext cx="5112568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64088" y="1124744"/>
            <a:ext cx="8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63888" y="4689140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07904" y="4941168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79712" y="1988840"/>
            <a:ext cx="4824536" cy="72008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123728" y="1916832"/>
            <a:ext cx="4968552" cy="7920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2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rgbClr val="4BACC6">
                    <a:lumMod val="75000"/>
                  </a:srgbClr>
                </a:solidFill>
              </a:rPr>
              <a:pPr/>
              <a:t>8</a:t>
            </a:fld>
            <a:endParaRPr lang="ru-RU" sz="1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846205" y="323814"/>
            <a:ext cx="7067128" cy="728922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Мероприятия по подготовке к итоговому сочинению (изложению)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32856"/>
            <a:ext cx="735137" cy="44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278" y="1772816"/>
            <a:ext cx="888231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u="sng" dirty="0" smtClean="0"/>
              <a:t>Не позднее </a:t>
            </a:r>
            <a:r>
              <a:rPr lang="ru-RU" sz="2000" b="1" u="sng" dirty="0" smtClean="0">
                <a:solidFill>
                  <a:srgbClr val="FF0000"/>
                </a:solidFill>
              </a:rPr>
              <a:t>01.12.2025</a:t>
            </a:r>
            <a:r>
              <a:rPr lang="ru-RU" sz="2000" b="1" u="sng" dirty="0" smtClean="0"/>
              <a:t> </a:t>
            </a:r>
            <a:r>
              <a:rPr lang="ru-RU" sz="2000" b="1" dirty="0" smtClean="0"/>
              <a:t>технический специалист</a:t>
            </a:r>
            <a:r>
              <a:rPr lang="ru-RU" sz="2000" b="1" dirty="0"/>
              <a:t> </a:t>
            </a:r>
            <a:r>
              <a:rPr lang="ru-RU" sz="2000" b="1" dirty="0" smtClean="0"/>
              <a:t>скачивает и устанавливает программное обеспечение для проведения в ОО итогового </a:t>
            </a:r>
            <a:r>
              <a:rPr lang="ru-RU" sz="2000" b="1" dirty="0"/>
              <a:t>сочинения (изложения</a:t>
            </a:r>
            <a:r>
              <a:rPr lang="ru-RU" sz="2000" b="1" dirty="0" smtClean="0"/>
              <a:t>) и инструкции для проведения </a:t>
            </a:r>
            <a:r>
              <a:rPr lang="x-none" sz="2000" u="sng" dirty="0" smtClean="0"/>
              <a:t>http</a:t>
            </a:r>
            <a:r>
              <a:rPr lang="x-none" sz="2000" u="sng" dirty="0"/>
              <a:t>://</a:t>
            </a:r>
            <a:r>
              <a:rPr lang="x-none" sz="2000" u="sng" dirty="0" smtClean="0"/>
              <a:t>coko.tomsk.ru/exam20</a:t>
            </a:r>
            <a:r>
              <a:rPr lang="ru-RU" sz="2000" u="sng" dirty="0" smtClean="0"/>
              <a:t>2</a:t>
            </a:r>
            <a:r>
              <a:rPr lang="ru-RU" sz="2000" u="sng" dirty="0"/>
              <a:t>6</a:t>
            </a:r>
            <a:r>
              <a:rPr lang="x-none" sz="2000" u="sng" dirty="0" smtClean="0"/>
              <a:t>/</a:t>
            </a:r>
            <a:r>
              <a:rPr lang="ru-RU" sz="2000" b="1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78" y="3356992"/>
            <a:ext cx="88823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80975" indent="-163513" algn="just">
              <a:buFont typeface="Arial" panose="020B0604020202020204" pitchFamily="34" charset="0"/>
              <a:buChar char="•"/>
            </a:pPr>
            <a:r>
              <a:rPr lang="ru-RU" sz="2000" b="1" u="sng" dirty="0" smtClean="0"/>
              <a:t> </a:t>
            </a:r>
            <a:r>
              <a:rPr lang="ru-RU" sz="2000" b="1" u="sng" dirty="0"/>
              <a:t>Не позднее </a:t>
            </a:r>
            <a:r>
              <a:rPr lang="ru-RU" sz="2000" b="1" u="sng" dirty="0" smtClean="0">
                <a:solidFill>
                  <a:srgbClr val="FF0000"/>
                </a:solidFill>
              </a:rPr>
              <a:t>01.12.2025</a:t>
            </a:r>
            <a:r>
              <a:rPr lang="ru-RU" sz="2000" b="1" dirty="0" smtClean="0"/>
              <a:t> в ОО производится  печать комплекта бланков </a:t>
            </a:r>
            <a:r>
              <a:rPr lang="ru-RU" sz="2000" b="1" dirty="0"/>
              <a:t>итогового сочинения (изложения</a:t>
            </a:r>
            <a:r>
              <a:rPr lang="ru-RU" sz="2000" b="1" dirty="0" smtClean="0"/>
              <a:t>) (на каждого участника: бланк регистрации, 4 бланка записи) и </a:t>
            </a:r>
            <a:r>
              <a:rPr lang="ru-RU" sz="2000" b="1" u="sng" dirty="0" smtClean="0"/>
              <a:t>дополнительных бланков.</a:t>
            </a:r>
            <a:r>
              <a:rPr lang="ru-RU" sz="2000" b="1" dirty="0" smtClean="0"/>
              <a:t> </a:t>
            </a:r>
          </a:p>
          <a:p>
            <a:pPr marL="17463" algn="just"/>
            <a:r>
              <a:rPr lang="ru-RU" i="1" dirty="0" smtClean="0"/>
              <a:t>(Также  распечатываются запасные комплекты бланков участника. Из расчета 1 комплект на каждую аудиторию).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2680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2119312"/>
            <a:ext cx="4533900" cy="261937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71800" y="3861048"/>
            <a:ext cx="129614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940152" y="2780928"/>
            <a:ext cx="613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81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43364</TotalTime>
  <Words>1732</Words>
  <Application>Microsoft Office PowerPoint</Application>
  <PresentationFormat>Экран (4:3)</PresentationFormat>
  <Paragraphs>252</Paragraphs>
  <Slides>38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Constantia</vt:lpstr>
      <vt:lpstr>Times New Roman</vt:lpstr>
      <vt:lpstr>Wingdings</vt:lpstr>
      <vt:lpstr>Тема Office</vt:lpstr>
      <vt:lpstr>Итоговое сочинение (изложение)</vt:lpstr>
      <vt:lpstr>Пункт проведения итогового сочинения (изложения)</vt:lpstr>
      <vt:lpstr>Подготовка аудиторий</vt:lpstr>
      <vt:lpstr>Лица, привлекаемые к итоговому сочинению (изложению)</vt:lpstr>
      <vt:lpstr>Мероприятия по подготовке к итоговому сочинению (изложению)</vt:lpstr>
      <vt:lpstr>Презентация PowerPoint</vt:lpstr>
      <vt:lpstr>Презентация PowerPoint</vt:lpstr>
      <vt:lpstr>Мероприятия по подготовке к итоговому сочинению (изложению)</vt:lpstr>
      <vt:lpstr>Презентация PowerPoint</vt:lpstr>
      <vt:lpstr>Печать бланков</vt:lpstr>
      <vt:lpstr>В  день проведения итогового сочинения (изложения)</vt:lpstr>
      <vt:lpstr>Продолжительность итогового сочинения (изложения)</vt:lpstr>
      <vt:lpstr>Проведение изложения</vt:lpstr>
      <vt:lpstr>Использование форм в ОО</vt:lpstr>
      <vt:lpstr>Вход участников  в аудитории</vt:lpstr>
      <vt:lpstr>Участники  в аудитории</vt:lpstr>
      <vt:lpstr>Бланки итогового сочинения (изложения) ОДНОСТОРОННИЕ</vt:lpstr>
      <vt:lpstr>Заполнение Бланков</vt:lpstr>
      <vt:lpstr>Удаление участника сочинения (изложения). Оформление</vt:lpstr>
      <vt:lpstr>Бланки итогового сочинения (изложения)</vt:lpstr>
      <vt:lpstr>Участники  в аудитории</vt:lpstr>
      <vt:lpstr>Презентация PowerPoint</vt:lpstr>
      <vt:lpstr>Бланки итогового сочинения (изложения)</vt:lpstr>
      <vt:lpstr>Участники  в аудитории</vt:lpstr>
      <vt:lpstr>Презентация PowerPoint</vt:lpstr>
      <vt:lpstr>Заполнение Бланков</vt:lpstr>
      <vt:lpstr>Заполнение Бланков</vt:lpstr>
      <vt:lpstr>Презентация PowerPoint</vt:lpstr>
      <vt:lpstr>Бланки итогового сочинения (изложения)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  Шухарева Таисия Глебовна tgm@ege.tomsk.ru 8 (3822) 90-63-24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Таисия Г. Маклакова</cp:lastModifiedBy>
  <cp:revision>382</cp:revision>
  <cp:lastPrinted>2021-04-08T06:30:54Z</cp:lastPrinted>
  <dcterms:created xsi:type="dcterms:W3CDTF">2015-08-07T17:34:38Z</dcterms:created>
  <dcterms:modified xsi:type="dcterms:W3CDTF">2025-11-13T04:47:54Z</dcterms:modified>
</cp:coreProperties>
</file>