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79" r:id="rId2"/>
  </p:sldMasterIdLst>
  <p:notesMasterIdLst>
    <p:notesMasterId r:id="rId67"/>
  </p:notesMasterIdLst>
  <p:sldIdLst>
    <p:sldId id="317" r:id="rId3"/>
    <p:sldId id="496" r:id="rId4"/>
    <p:sldId id="495" r:id="rId5"/>
    <p:sldId id="526" r:id="rId6"/>
    <p:sldId id="551" r:id="rId7"/>
    <p:sldId id="569" r:id="rId8"/>
    <p:sldId id="574" r:id="rId9"/>
    <p:sldId id="572" r:id="rId10"/>
    <p:sldId id="565" r:id="rId11"/>
    <p:sldId id="581" r:id="rId12"/>
    <p:sldId id="431" r:id="rId13"/>
    <p:sldId id="567" r:id="rId14"/>
    <p:sldId id="564" r:id="rId15"/>
    <p:sldId id="447" r:id="rId16"/>
    <p:sldId id="448" r:id="rId17"/>
    <p:sldId id="314" r:id="rId18"/>
    <p:sldId id="450" r:id="rId19"/>
    <p:sldId id="292" r:id="rId20"/>
    <p:sldId id="512" r:id="rId21"/>
    <p:sldId id="575" r:id="rId22"/>
    <p:sldId id="315" r:id="rId23"/>
    <p:sldId id="318" r:id="rId24"/>
    <p:sldId id="294" r:id="rId25"/>
    <p:sldId id="576" r:id="rId26"/>
    <p:sldId id="528" r:id="rId27"/>
    <p:sldId id="534" r:id="rId28"/>
    <p:sldId id="578" r:id="rId29"/>
    <p:sldId id="577" r:id="rId30"/>
    <p:sldId id="425" r:id="rId31"/>
    <p:sldId id="559" r:id="rId32"/>
    <p:sldId id="537" r:id="rId33"/>
    <p:sldId id="538" r:id="rId34"/>
    <p:sldId id="535" r:id="rId35"/>
    <p:sldId id="543" r:id="rId36"/>
    <p:sldId id="550" r:id="rId37"/>
    <p:sldId id="385" r:id="rId38"/>
    <p:sldId id="488" r:id="rId39"/>
    <p:sldId id="507" r:id="rId40"/>
    <p:sldId id="556" r:id="rId41"/>
    <p:sldId id="409" r:id="rId42"/>
    <p:sldId id="466" r:id="rId43"/>
    <p:sldId id="562" r:id="rId44"/>
    <p:sldId id="553" r:id="rId45"/>
    <p:sldId id="467" r:id="rId46"/>
    <p:sldId id="513" r:id="rId47"/>
    <p:sldId id="523" r:id="rId48"/>
    <p:sldId id="515" r:id="rId49"/>
    <p:sldId id="516" r:id="rId50"/>
    <p:sldId id="517" r:id="rId51"/>
    <p:sldId id="518" r:id="rId52"/>
    <p:sldId id="514" r:id="rId53"/>
    <p:sldId id="520" r:id="rId54"/>
    <p:sldId id="522" r:id="rId55"/>
    <p:sldId id="521" r:id="rId56"/>
    <p:sldId id="519" r:id="rId57"/>
    <p:sldId id="470" r:id="rId58"/>
    <p:sldId id="479" r:id="rId59"/>
    <p:sldId id="548" r:id="rId60"/>
    <p:sldId id="563" r:id="rId61"/>
    <p:sldId id="469" r:id="rId62"/>
    <p:sldId id="579" r:id="rId63"/>
    <p:sldId id="580" r:id="rId64"/>
    <p:sldId id="481" r:id="rId65"/>
    <p:sldId id="482" r:id="rId66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4A57E-C8DF-448D-AC90-669A74E2ADE2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2B0359-447C-4EAB-B03B-CF0B818824D2}">
      <dgm:prSet phldrT="[Текст]"/>
      <dgm:spPr/>
      <dgm:t>
        <a:bodyPr/>
        <a:lstStyle/>
        <a:p>
          <a:r>
            <a:rPr lang="ru-RU" dirty="0"/>
            <a:t>Документы,  которые заполняют эксперты</a:t>
          </a:r>
        </a:p>
      </dgm:t>
    </dgm:pt>
    <dgm:pt modelId="{12BA9F7C-65BE-49B4-8B17-A51C30309A49}" type="parTrans" cxnId="{8F0899A2-35DA-4584-A466-DD547A5C6F30}">
      <dgm:prSet/>
      <dgm:spPr/>
      <dgm:t>
        <a:bodyPr/>
        <a:lstStyle/>
        <a:p>
          <a:endParaRPr lang="ru-RU"/>
        </a:p>
      </dgm:t>
    </dgm:pt>
    <dgm:pt modelId="{1822523A-1B6D-42B3-925B-7F50F80990FB}" type="sibTrans" cxnId="{8F0899A2-35DA-4584-A466-DD547A5C6F30}">
      <dgm:prSet/>
      <dgm:spPr/>
      <dgm:t>
        <a:bodyPr/>
        <a:lstStyle/>
        <a:p>
          <a:endParaRPr lang="ru-RU"/>
        </a:p>
      </dgm:t>
    </dgm:pt>
    <dgm:pt modelId="{147BE52B-DC18-4D67-AA11-D0576F39C44D}" type="pres">
      <dgm:prSet presAssocID="{1474A57E-C8DF-448D-AC90-669A74E2AD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53B1AE-4185-43B1-96E3-E00EC883D222}" type="pres">
      <dgm:prSet presAssocID="{C82B0359-447C-4EAB-B03B-CF0B818824D2}" presName="root" presStyleCnt="0"/>
      <dgm:spPr/>
    </dgm:pt>
    <dgm:pt modelId="{F74A2458-2219-4DD3-BB5D-E37103375EF4}" type="pres">
      <dgm:prSet presAssocID="{C82B0359-447C-4EAB-B03B-CF0B818824D2}" presName="rootComposite" presStyleCnt="0"/>
      <dgm:spPr/>
    </dgm:pt>
    <dgm:pt modelId="{CC932210-076A-43F2-8C1E-F298EE8D70E5}" type="pres">
      <dgm:prSet presAssocID="{C82B0359-447C-4EAB-B03B-CF0B818824D2}" presName="rootText" presStyleLbl="node1" presStyleIdx="0" presStyleCnt="1" custScaleX="72037" custScaleY="43173" custLinFactNeighborX="-1845" custLinFactNeighborY="7461"/>
      <dgm:spPr/>
    </dgm:pt>
    <dgm:pt modelId="{528E6E6C-ACC2-448C-989D-C9597A5F35EC}" type="pres">
      <dgm:prSet presAssocID="{C82B0359-447C-4EAB-B03B-CF0B818824D2}" presName="rootConnector" presStyleLbl="node1" presStyleIdx="0" presStyleCnt="1"/>
      <dgm:spPr/>
    </dgm:pt>
    <dgm:pt modelId="{FB81890C-0FDA-49A1-924A-8443572EEF3F}" type="pres">
      <dgm:prSet presAssocID="{C82B0359-447C-4EAB-B03B-CF0B818824D2}" presName="childShape" presStyleCnt="0"/>
      <dgm:spPr/>
    </dgm:pt>
  </dgm:ptLst>
  <dgm:cxnLst>
    <dgm:cxn modelId="{20F2B215-10D6-4BCB-9791-F4CFB3DADC4E}" type="presOf" srcId="{C82B0359-447C-4EAB-B03B-CF0B818824D2}" destId="{528E6E6C-ACC2-448C-989D-C9597A5F35EC}" srcOrd="1" destOrd="0" presId="urn:microsoft.com/office/officeart/2005/8/layout/hierarchy3"/>
    <dgm:cxn modelId="{386C8C77-00C7-4CFA-A76A-933DA6CFD5AB}" type="presOf" srcId="{C82B0359-447C-4EAB-B03B-CF0B818824D2}" destId="{CC932210-076A-43F2-8C1E-F298EE8D70E5}" srcOrd="0" destOrd="0" presId="urn:microsoft.com/office/officeart/2005/8/layout/hierarchy3"/>
    <dgm:cxn modelId="{8F0899A2-35DA-4584-A466-DD547A5C6F30}" srcId="{1474A57E-C8DF-448D-AC90-669A74E2ADE2}" destId="{C82B0359-447C-4EAB-B03B-CF0B818824D2}" srcOrd="0" destOrd="0" parTransId="{12BA9F7C-65BE-49B4-8B17-A51C30309A49}" sibTransId="{1822523A-1B6D-42B3-925B-7F50F80990FB}"/>
    <dgm:cxn modelId="{70241BA8-6EF8-4937-AC0F-BF900DA61E7F}" type="presOf" srcId="{1474A57E-C8DF-448D-AC90-669A74E2ADE2}" destId="{147BE52B-DC18-4D67-AA11-D0576F39C44D}" srcOrd="0" destOrd="0" presId="urn:microsoft.com/office/officeart/2005/8/layout/hierarchy3"/>
    <dgm:cxn modelId="{72E49077-A3EE-43BC-B425-5FF4CC2754A9}" type="presParOf" srcId="{147BE52B-DC18-4D67-AA11-D0576F39C44D}" destId="{0B53B1AE-4185-43B1-96E3-E00EC883D222}" srcOrd="0" destOrd="0" presId="urn:microsoft.com/office/officeart/2005/8/layout/hierarchy3"/>
    <dgm:cxn modelId="{6347C7EB-2ED0-4CEE-9F97-F2B928E88A01}" type="presParOf" srcId="{0B53B1AE-4185-43B1-96E3-E00EC883D222}" destId="{F74A2458-2219-4DD3-BB5D-E37103375EF4}" srcOrd="0" destOrd="0" presId="urn:microsoft.com/office/officeart/2005/8/layout/hierarchy3"/>
    <dgm:cxn modelId="{F21B129A-F62C-4963-9005-8F1FC9D85330}" type="presParOf" srcId="{F74A2458-2219-4DD3-BB5D-E37103375EF4}" destId="{CC932210-076A-43F2-8C1E-F298EE8D70E5}" srcOrd="0" destOrd="0" presId="urn:microsoft.com/office/officeart/2005/8/layout/hierarchy3"/>
    <dgm:cxn modelId="{BDA0ED92-E295-46F7-B671-917E59F664CA}" type="presParOf" srcId="{F74A2458-2219-4DD3-BB5D-E37103375EF4}" destId="{528E6E6C-ACC2-448C-989D-C9597A5F35EC}" srcOrd="1" destOrd="0" presId="urn:microsoft.com/office/officeart/2005/8/layout/hierarchy3"/>
    <dgm:cxn modelId="{864EC1F3-5A3B-4E46-96F8-F93E5BD30238}" type="presParOf" srcId="{0B53B1AE-4185-43B1-96E3-E00EC883D222}" destId="{FB81890C-0FDA-49A1-924A-8443572EEF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CFB0E-090A-46F2-9AEB-BF64C4AB13B1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FA29F97-4BB1-4B37-A8E3-ED202DF32397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Требования</a:t>
          </a:r>
        </a:p>
      </dgm:t>
    </dgm:pt>
    <dgm:pt modelId="{E8CF46A7-75BE-40F4-90C0-8ED7CA78206A}" type="parTrans" cxnId="{C92961AC-AD83-415F-B0CC-16DD8231DB85}">
      <dgm:prSet/>
      <dgm:spPr/>
      <dgm:t>
        <a:bodyPr/>
        <a:lstStyle/>
        <a:p>
          <a:endParaRPr lang="ru-RU"/>
        </a:p>
      </dgm:t>
    </dgm:pt>
    <dgm:pt modelId="{8F3E1C7E-BB9A-4CB0-B4D9-E7A929229277}" type="sibTrans" cxnId="{C92961AC-AD83-415F-B0CC-16DD8231DB85}">
      <dgm:prSet/>
      <dgm:spPr/>
      <dgm:t>
        <a:bodyPr/>
        <a:lstStyle/>
        <a:p>
          <a:endParaRPr lang="ru-RU"/>
        </a:p>
      </dgm:t>
    </dgm:pt>
    <dgm:pt modelId="{1BE5234A-14C9-4FFD-9002-D5EFDF29F48C}">
      <dgm:prSet phldrT="[Текст]" custT="1"/>
      <dgm:spPr/>
      <dgm:t>
        <a:bodyPr/>
        <a:lstStyle/>
        <a:p>
          <a:r>
            <a:rPr lang="ru-RU" sz="2000" dirty="0"/>
            <a:t>Требование №1. «Объём итогового сочинения»</a:t>
          </a:r>
        </a:p>
      </dgm:t>
    </dgm:pt>
    <dgm:pt modelId="{DEFF616D-8ADC-45FF-BA10-73D6DA0A90CB}" type="parTrans" cxnId="{AC7F6AD0-22C8-4C95-8186-3E48EEF68C30}">
      <dgm:prSet/>
      <dgm:spPr/>
      <dgm:t>
        <a:bodyPr/>
        <a:lstStyle/>
        <a:p>
          <a:endParaRPr lang="ru-RU"/>
        </a:p>
      </dgm:t>
    </dgm:pt>
    <dgm:pt modelId="{6C3A812F-9524-43BC-8BDB-721D63049173}" type="sibTrans" cxnId="{AC7F6AD0-22C8-4C95-8186-3E48EEF68C30}">
      <dgm:prSet/>
      <dgm:spPr/>
      <dgm:t>
        <a:bodyPr/>
        <a:lstStyle/>
        <a:p>
          <a:endParaRPr lang="ru-RU"/>
        </a:p>
      </dgm:t>
    </dgm:pt>
    <dgm:pt modelId="{9CF0E8F1-BC41-4463-88D2-C57C79E869B1}">
      <dgm:prSet phldrT="[Текст]" custT="1"/>
      <dgm:spPr/>
      <dgm:t>
        <a:bodyPr/>
        <a:lstStyle/>
        <a:p>
          <a:r>
            <a:rPr lang="ru-RU" sz="2000" dirty="0"/>
            <a:t>Требование № 2. «Самостоятельность написания итогового сочинения»</a:t>
          </a:r>
        </a:p>
      </dgm:t>
    </dgm:pt>
    <dgm:pt modelId="{02885618-5290-4A50-AF69-EF02277BB125}" type="parTrans" cxnId="{A88ED440-41D0-441D-8F74-BFEA141523B8}">
      <dgm:prSet/>
      <dgm:spPr/>
      <dgm:t>
        <a:bodyPr/>
        <a:lstStyle/>
        <a:p>
          <a:endParaRPr lang="ru-RU"/>
        </a:p>
      </dgm:t>
    </dgm:pt>
    <dgm:pt modelId="{FDE32F60-35AA-4ECB-8508-1D4D5E2931DD}" type="sibTrans" cxnId="{A88ED440-41D0-441D-8F74-BFEA141523B8}">
      <dgm:prSet/>
      <dgm:spPr/>
      <dgm:t>
        <a:bodyPr/>
        <a:lstStyle/>
        <a:p>
          <a:endParaRPr lang="ru-RU"/>
        </a:p>
      </dgm:t>
    </dgm:pt>
    <dgm:pt modelId="{4A589504-A281-4FB2-AB53-CD2CF4723ADE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Критерии</a:t>
          </a:r>
        </a:p>
      </dgm:t>
    </dgm:pt>
    <dgm:pt modelId="{48EF628A-254D-4089-B592-FFE1414C4347}" type="parTrans" cxnId="{DC9E9FD2-FB00-4D9C-B0E5-C249E52BE55E}">
      <dgm:prSet/>
      <dgm:spPr/>
      <dgm:t>
        <a:bodyPr/>
        <a:lstStyle/>
        <a:p>
          <a:endParaRPr lang="ru-RU"/>
        </a:p>
      </dgm:t>
    </dgm:pt>
    <dgm:pt modelId="{3333C6FC-B4DA-44C7-94EC-312202E225AB}" type="sibTrans" cxnId="{DC9E9FD2-FB00-4D9C-B0E5-C249E52BE55E}">
      <dgm:prSet/>
      <dgm:spPr/>
      <dgm:t>
        <a:bodyPr/>
        <a:lstStyle/>
        <a:p>
          <a:endParaRPr lang="ru-RU"/>
        </a:p>
      </dgm:t>
    </dgm:pt>
    <dgm:pt modelId="{6E8FB36D-D29F-485E-90D8-8A0182ECD1D5}">
      <dgm:prSet phldrT="[Текст]" custT="1"/>
      <dgm:spPr/>
      <dgm:t>
        <a:bodyPr/>
        <a:lstStyle/>
        <a:p>
          <a:r>
            <a:rPr lang="ru-RU" sz="1600" dirty="0"/>
            <a:t>Критерий № 1. «Соответствие теме»</a:t>
          </a:r>
        </a:p>
      </dgm:t>
    </dgm:pt>
    <dgm:pt modelId="{7AE9F457-9659-4A1B-9724-FE7C85310C1F}" type="parTrans" cxnId="{214A028D-9E7E-4020-8D63-3B98077630B8}">
      <dgm:prSet/>
      <dgm:spPr/>
      <dgm:t>
        <a:bodyPr/>
        <a:lstStyle/>
        <a:p>
          <a:endParaRPr lang="ru-RU"/>
        </a:p>
      </dgm:t>
    </dgm:pt>
    <dgm:pt modelId="{00492A91-C09B-481A-9EC0-E3DBF1AF1BF5}" type="sibTrans" cxnId="{214A028D-9E7E-4020-8D63-3B98077630B8}">
      <dgm:prSet/>
      <dgm:spPr/>
      <dgm:t>
        <a:bodyPr/>
        <a:lstStyle/>
        <a:p>
          <a:endParaRPr lang="ru-RU"/>
        </a:p>
      </dgm:t>
    </dgm:pt>
    <dgm:pt modelId="{FFD6C836-5E24-4CC1-AE90-C7DAA20960BE}">
      <dgm:prSet phldrT="[Текст]" custT="1"/>
      <dgm:spPr/>
      <dgm:t>
        <a:bodyPr/>
        <a:lstStyle/>
        <a:p>
          <a:r>
            <a:rPr lang="ru-RU" sz="1600" dirty="0"/>
            <a:t>Критерий № 2. «Аргументация. Привлечение литературного материала»</a:t>
          </a:r>
        </a:p>
      </dgm:t>
    </dgm:pt>
    <dgm:pt modelId="{A859B649-5A52-404D-BB8E-3C3C6931EB9C}" type="parTrans" cxnId="{5D9DA116-AE1B-458E-A3A1-249F1A92CC7D}">
      <dgm:prSet/>
      <dgm:spPr/>
      <dgm:t>
        <a:bodyPr/>
        <a:lstStyle/>
        <a:p>
          <a:endParaRPr lang="ru-RU"/>
        </a:p>
      </dgm:t>
    </dgm:pt>
    <dgm:pt modelId="{4D577DFC-00F9-4159-9FA7-80688C3188A9}" type="sibTrans" cxnId="{5D9DA116-AE1B-458E-A3A1-249F1A92CC7D}">
      <dgm:prSet/>
      <dgm:spPr/>
      <dgm:t>
        <a:bodyPr/>
        <a:lstStyle/>
        <a:p>
          <a:endParaRPr lang="ru-RU"/>
        </a:p>
      </dgm:t>
    </dgm:pt>
    <dgm:pt modelId="{E601F673-D6F6-4E3A-9AD4-D35706AB4485}">
      <dgm:prSet phldrT="[Текст]" custT="1"/>
      <dgm:spPr/>
      <dgm:t>
        <a:bodyPr/>
        <a:lstStyle/>
        <a:p>
          <a:r>
            <a:rPr lang="ru-RU" sz="1600" dirty="0"/>
            <a:t>Критерий № 3. «Композиция и логика рассуждения</a:t>
          </a:r>
          <a:r>
            <a:rPr lang="ru-RU" sz="1300" dirty="0"/>
            <a:t>»</a:t>
          </a:r>
        </a:p>
      </dgm:t>
    </dgm:pt>
    <dgm:pt modelId="{8F9DA177-3353-48DB-A432-9E494EB48167}" type="parTrans" cxnId="{E634FFC8-0F0D-416D-B9CA-7BD5EF6F50C5}">
      <dgm:prSet/>
      <dgm:spPr/>
      <dgm:t>
        <a:bodyPr/>
        <a:lstStyle/>
        <a:p>
          <a:endParaRPr lang="ru-RU"/>
        </a:p>
      </dgm:t>
    </dgm:pt>
    <dgm:pt modelId="{D31DA8C0-07F9-4B5E-912F-0359D950657F}" type="sibTrans" cxnId="{E634FFC8-0F0D-416D-B9CA-7BD5EF6F50C5}">
      <dgm:prSet/>
      <dgm:spPr/>
      <dgm:t>
        <a:bodyPr/>
        <a:lstStyle/>
        <a:p>
          <a:endParaRPr lang="ru-RU"/>
        </a:p>
      </dgm:t>
    </dgm:pt>
    <dgm:pt modelId="{A1064D3D-6847-4F3F-B629-CAE7116C40AB}">
      <dgm:prSet phldrT="[Текст]" custT="1"/>
      <dgm:spPr/>
      <dgm:t>
        <a:bodyPr/>
        <a:lstStyle/>
        <a:p>
          <a:r>
            <a:rPr lang="ru-RU" sz="1600" dirty="0"/>
            <a:t>Критерий № 5. «Грамотность»</a:t>
          </a:r>
        </a:p>
      </dgm:t>
    </dgm:pt>
    <dgm:pt modelId="{33F58853-9080-4737-8440-A84894944D96}" type="parTrans" cxnId="{9F691E34-292E-45AE-9E2F-04C465A30B4D}">
      <dgm:prSet/>
      <dgm:spPr/>
      <dgm:t>
        <a:bodyPr/>
        <a:lstStyle/>
        <a:p>
          <a:endParaRPr lang="ru-RU"/>
        </a:p>
      </dgm:t>
    </dgm:pt>
    <dgm:pt modelId="{83156E97-E39D-411F-9BC0-A3BE31734BA5}" type="sibTrans" cxnId="{9F691E34-292E-45AE-9E2F-04C465A30B4D}">
      <dgm:prSet/>
      <dgm:spPr/>
      <dgm:t>
        <a:bodyPr/>
        <a:lstStyle/>
        <a:p>
          <a:endParaRPr lang="ru-RU"/>
        </a:p>
      </dgm:t>
    </dgm:pt>
    <dgm:pt modelId="{8686CA95-7250-49C2-B76C-550FE720B476}">
      <dgm:prSet phldrT="[Текст]" custT="1"/>
      <dgm:spPr/>
      <dgm:t>
        <a:bodyPr/>
        <a:lstStyle/>
        <a:p>
          <a:r>
            <a:rPr lang="ru-RU" sz="1600" dirty="0"/>
            <a:t>Критерий № 4. «Качество письменной речи»</a:t>
          </a:r>
        </a:p>
      </dgm:t>
    </dgm:pt>
    <dgm:pt modelId="{77DE2C51-8920-4D06-AEE5-CF3CF1986B75}" type="parTrans" cxnId="{353A5E50-DC81-496C-98DB-997A341CC9EB}">
      <dgm:prSet/>
      <dgm:spPr/>
      <dgm:t>
        <a:bodyPr/>
        <a:lstStyle/>
        <a:p>
          <a:endParaRPr lang="ru-RU"/>
        </a:p>
      </dgm:t>
    </dgm:pt>
    <dgm:pt modelId="{C7185F90-FF62-458C-B7B0-09E847694C58}" type="sibTrans" cxnId="{353A5E50-DC81-496C-98DB-997A341CC9EB}">
      <dgm:prSet/>
      <dgm:spPr/>
      <dgm:t>
        <a:bodyPr/>
        <a:lstStyle/>
        <a:p>
          <a:endParaRPr lang="ru-RU"/>
        </a:p>
      </dgm:t>
    </dgm:pt>
    <dgm:pt modelId="{2D71B394-D1B4-4A82-B11A-B861E8B55B48}" type="pres">
      <dgm:prSet presAssocID="{780CFB0E-090A-46F2-9AEB-BF64C4AB13B1}" presName="theList" presStyleCnt="0">
        <dgm:presLayoutVars>
          <dgm:dir/>
          <dgm:animLvl val="lvl"/>
          <dgm:resizeHandles val="exact"/>
        </dgm:presLayoutVars>
      </dgm:prSet>
      <dgm:spPr/>
    </dgm:pt>
    <dgm:pt modelId="{236C3C97-5545-40C9-B6DB-80918210CAD6}" type="pres">
      <dgm:prSet presAssocID="{3FA29F97-4BB1-4B37-A8E3-ED202DF32397}" presName="compNode" presStyleCnt="0"/>
      <dgm:spPr/>
    </dgm:pt>
    <dgm:pt modelId="{1620AB7A-5146-4978-8546-428A0064EE03}" type="pres">
      <dgm:prSet presAssocID="{3FA29F97-4BB1-4B37-A8E3-ED202DF32397}" presName="aNode" presStyleLbl="bgShp" presStyleIdx="0" presStyleCnt="2" custLinFactNeighborX="-7336" custLinFactNeighborY="1639"/>
      <dgm:spPr/>
    </dgm:pt>
    <dgm:pt modelId="{88EF2C4D-9826-4C5A-80F0-F661E25AED11}" type="pres">
      <dgm:prSet presAssocID="{3FA29F97-4BB1-4B37-A8E3-ED202DF32397}" presName="textNode" presStyleLbl="bgShp" presStyleIdx="0" presStyleCnt="2"/>
      <dgm:spPr/>
    </dgm:pt>
    <dgm:pt modelId="{0982989A-E2CF-4144-ADC8-ED74D08B24A6}" type="pres">
      <dgm:prSet presAssocID="{3FA29F97-4BB1-4B37-A8E3-ED202DF32397}" presName="compChildNode" presStyleCnt="0"/>
      <dgm:spPr/>
    </dgm:pt>
    <dgm:pt modelId="{E1850DFC-405B-4988-BD4D-AF0FDE21028F}" type="pres">
      <dgm:prSet presAssocID="{3FA29F97-4BB1-4B37-A8E3-ED202DF32397}" presName="theInnerList" presStyleCnt="0"/>
      <dgm:spPr/>
    </dgm:pt>
    <dgm:pt modelId="{56C750EC-19A5-4E33-BF22-74E0AE899CDE}" type="pres">
      <dgm:prSet presAssocID="{1BE5234A-14C9-4FFD-9002-D5EFDF29F48C}" presName="childNode" presStyleLbl="node1" presStyleIdx="0" presStyleCnt="7">
        <dgm:presLayoutVars>
          <dgm:bulletEnabled val="1"/>
        </dgm:presLayoutVars>
      </dgm:prSet>
      <dgm:spPr/>
    </dgm:pt>
    <dgm:pt modelId="{794072F2-7E5B-4938-A97A-3C06FC000B9A}" type="pres">
      <dgm:prSet presAssocID="{1BE5234A-14C9-4FFD-9002-D5EFDF29F48C}" presName="aSpace2" presStyleCnt="0"/>
      <dgm:spPr/>
    </dgm:pt>
    <dgm:pt modelId="{A6C334CC-FBF1-4B5F-A287-D2F5930C236D}" type="pres">
      <dgm:prSet presAssocID="{9CF0E8F1-BC41-4463-88D2-C57C79E869B1}" presName="childNode" presStyleLbl="node1" presStyleIdx="1" presStyleCnt="7">
        <dgm:presLayoutVars>
          <dgm:bulletEnabled val="1"/>
        </dgm:presLayoutVars>
      </dgm:prSet>
      <dgm:spPr/>
    </dgm:pt>
    <dgm:pt modelId="{7A3583F8-FD9A-46E1-801C-3F3BFBBD68C4}" type="pres">
      <dgm:prSet presAssocID="{3FA29F97-4BB1-4B37-A8E3-ED202DF32397}" presName="aSpace" presStyleCnt="0"/>
      <dgm:spPr/>
    </dgm:pt>
    <dgm:pt modelId="{DF6A0D0F-ADCD-4DC0-8895-2563952C73B5}" type="pres">
      <dgm:prSet presAssocID="{4A589504-A281-4FB2-AB53-CD2CF4723ADE}" presName="compNode" presStyleCnt="0"/>
      <dgm:spPr/>
    </dgm:pt>
    <dgm:pt modelId="{88BD0FB8-A11C-46C6-AB0F-795853CAE55A}" type="pres">
      <dgm:prSet presAssocID="{4A589504-A281-4FB2-AB53-CD2CF4723ADE}" presName="aNode" presStyleLbl="bgShp" presStyleIdx="1" presStyleCnt="2" custLinFactNeighborX="4465" custLinFactNeighborY="-2301"/>
      <dgm:spPr/>
    </dgm:pt>
    <dgm:pt modelId="{0C8DD937-025F-4FC1-A729-27FFC440D0AC}" type="pres">
      <dgm:prSet presAssocID="{4A589504-A281-4FB2-AB53-CD2CF4723ADE}" presName="textNode" presStyleLbl="bgShp" presStyleIdx="1" presStyleCnt="2"/>
      <dgm:spPr/>
    </dgm:pt>
    <dgm:pt modelId="{8B92AA97-CE24-4527-91CB-6CB36C63F68A}" type="pres">
      <dgm:prSet presAssocID="{4A589504-A281-4FB2-AB53-CD2CF4723ADE}" presName="compChildNode" presStyleCnt="0"/>
      <dgm:spPr/>
    </dgm:pt>
    <dgm:pt modelId="{F77586B4-7D67-405E-A9C1-5F7827A25969}" type="pres">
      <dgm:prSet presAssocID="{4A589504-A281-4FB2-AB53-CD2CF4723ADE}" presName="theInnerList" presStyleCnt="0"/>
      <dgm:spPr/>
    </dgm:pt>
    <dgm:pt modelId="{29C993B7-D597-4B49-924C-A4546DBD137A}" type="pres">
      <dgm:prSet presAssocID="{6E8FB36D-D29F-485E-90D8-8A0182ECD1D5}" presName="childNode" presStyleLbl="node1" presStyleIdx="2" presStyleCnt="7">
        <dgm:presLayoutVars>
          <dgm:bulletEnabled val="1"/>
        </dgm:presLayoutVars>
      </dgm:prSet>
      <dgm:spPr/>
    </dgm:pt>
    <dgm:pt modelId="{C16E8B5A-0C45-443A-8DE2-836CA92674DF}" type="pres">
      <dgm:prSet presAssocID="{6E8FB36D-D29F-485E-90D8-8A0182ECD1D5}" presName="aSpace2" presStyleCnt="0"/>
      <dgm:spPr/>
    </dgm:pt>
    <dgm:pt modelId="{F161FC0E-4EFD-4B1A-87CD-974C870ABE4A}" type="pres">
      <dgm:prSet presAssocID="{FFD6C836-5E24-4CC1-AE90-C7DAA20960BE}" presName="childNode" presStyleLbl="node1" presStyleIdx="3" presStyleCnt="7">
        <dgm:presLayoutVars>
          <dgm:bulletEnabled val="1"/>
        </dgm:presLayoutVars>
      </dgm:prSet>
      <dgm:spPr/>
    </dgm:pt>
    <dgm:pt modelId="{9839F1D9-54B1-4B42-A763-7AAFDEA37869}" type="pres">
      <dgm:prSet presAssocID="{FFD6C836-5E24-4CC1-AE90-C7DAA20960BE}" presName="aSpace2" presStyleCnt="0"/>
      <dgm:spPr/>
    </dgm:pt>
    <dgm:pt modelId="{9B39AF9D-E08B-4076-91DD-10EE59402010}" type="pres">
      <dgm:prSet presAssocID="{E601F673-D6F6-4E3A-9AD4-D35706AB4485}" presName="childNode" presStyleLbl="node1" presStyleIdx="4" presStyleCnt="7">
        <dgm:presLayoutVars>
          <dgm:bulletEnabled val="1"/>
        </dgm:presLayoutVars>
      </dgm:prSet>
      <dgm:spPr/>
    </dgm:pt>
    <dgm:pt modelId="{EF2855D0-F75B-4B85-A9F0-5EF3899B9DF3}" type="pres">
      <dgm:prSet presAssocID="{E601F673-D6F6-4E3A-9AD4-D35706AB4485}" presName="aSpace2" presStyleCnt="0"/>
      <dgm:spPr/>
    </dgm:pt>
    <dgm:pt modelId="{A8D1B4D9-CC3E-48DB-AA7E-55D73C739086}" type="pres">
      <dgm:prSet presAssocID="{8686CA95-7250-49C2-B76C-550FE720B476}" presName="childNode" presStyleLbl="node1" presStyleIdx="5" presStyleCnt="7">
        <dgm:presLayoutVars>
          <dgm:bulletEnabled val="1"/>
        </dgm:presLayoutVars>
      </dgm:prSet>
      <dgm:spPr/>
    </dgm:pt>
    <dgm:pt modelId="{5B52E02E-529C-4B70-8302-A5F6B483CE32}" type="pres">
      <dgm:prSet presAssocID="{8686CA95-7250-49C2-B76C-550FE720B476}" presName="aSpace2" presStyleCnt="0"/>
      <dgm:spPr/>
    </dgm:pt>
    <dgm:pt modelId="{C1CC35B1-B732-4DBF-B1B1-B7A4C3BB4596}" type="pres">
      <dgm:prSet presAssocID="{A1064D3D-6847-4F3F-B629-CAE7116C40AB}" presName="childNode" presStyleLbl="node1" presStyleIdx="6" presStyleCnt="7" custLinFactNeighborX="-412" custLinFactNeighborY="71361">
        <dgm:presLayoutVars>
          <dgm:bulletEnabled val="1"/>
        </dgm:presLayoutVars>
      </dgm:prSet>
      <dgm:spPr/>
    </dgm:pt>
  </dgm:ptLst>
  <dgm:cxnLst>
    <dgm:cxn modelId="{5D9DA116-AE1B-458E-A3A1-249F1A92CC7D}" srcId="{4A589504-A281-4FB2-AB53-CD2CF4723ADE}" destId="{FFD6C836-5E24-4CC1-AE90-C7DAA20960BE}" srcOrd="1" destOrd="0" parTransId="{A859B649-5A52-404D-BB8E-3C3C6931EB9C}" sibTransId="{4D577DFC-00F9-4159-9FA7-80688C3188A9}"/>
    <dgm:cxn modelId="{5F043128-E461-4B89-8605-BF3A63A579E2}" type="presOf" srcId="{3FA29F97-4BB1-4B37-A8E3-ED202DF32397}" destId="{1620AB7A-5146-4978-8546-428A0064EE03}" srcOrd="0" destOrd="0" presId="urn:microsoft.com/office/officeart/2005/8/layout/lProcess2"/>
    <dgm:cxn modelId="{1FA5DC2B-6219-4E96-90A9-2F01A7941C1D}" type="presOf" srcId="{A1064D3D-6847-4F3F-B629-CAE7116C40AB}" destId="{C1CC35B1-B732-4DBF-B1B1-B7A4C3BB4596}" srcOrd="0" destOrd="0" presId="urn:microsoft.com/office/officeart/2005/8/layout/lProcess2"/>
    <dgm:cxn modelId="{9F691E34-292E-45AE-9E2F-04C465A30B4D}" srcId="{4A589504-A281-4FB2-AB53-CD2CF4723ADE}" destId="{A1064D3D-6847-4F3F-B629-CAE7116C40AB}" srcOrd="4" destOrd="0" parTransId="{33F58853-9080-4737-8440-A84894944D96}" sibTransId="{83156E97-E39D-411F-9BC0-A3BE31734BA5}"/>
    <dgm:cxn modelId="{A9C7CF34-5DF2-4F57-ABEB-096C171D0A55}" type="presOf" srcId="{9CF0E8F1-BC41-4463-88D2-C57C79E869B1}" destId="{A6C334CC-FBF1-4B5F-A287-D2F5930C236D}" srcOrd="0" destOrd="0" presId="urn:microsoft.com/office/officeart/2005/8/layout/lProcess2"/>
    <dgm:cxn modelId="{A88ED440-41D0-441D-8F74-BFEA141523B8}" srcId="{3FA29F97-4BB1-4B37-A8E3-ED202DF32397}" destId="{9CF0E8F1-BC41-4463-88D2-C57C79E869B1}" srcOrd="1" destOrd="0" parTransId="{02885618-5290-4A50-AF69-EF02277BB125}" sibTransId="{FDE32F60-35AA-4ECB-8508-1D4D5E2931DD}"/>
    <dgm:cxn modelId="{BCE96244-EB4A-40E8-B4A4-E015847D6DD6}" type="presOf" srcId="{FFD6C836-5E24-4CC1-AE90-C7DAA20960BE}" destId="{F161FC0E-4EFD-4B1A-87CD-974C870ABE4A}" srcOrd="0" destOrd="0" presId="urn:microsoft.com/office/officeart/2005/8/layout/lProcess2"/>
    <dgm:cxn modelId="{E2F79C44-E618-4597-8148-387610958808}" type="presOf" srcId="{4A589504-A281-4FB2-AB53-CD2CF4723ADE}" destId="{88BD0FB8-A11C-46C6-AB0F-795853CAE55A}" srcOrd="0" destOrd="0" presId="urn:microsoft.com/office/officeart/2005/8/layout/lProcess2"/>
    <dgm:cxn modelId="{F2BAA044-6E6C-4DF9-B4C8-E0C8F1516A4A}" type="presOf" srcId="{1BE5234A-14C9-4FFD-9002-D5EFDF29F48C}" destId="{56C750EC-19A5-4E33-BF22-74E0AE899CDE}" srcOrd="0" destOrd="0" presId="urn:microsoft.com/office/officeart/2005/8/layout/lProcess2"/>
    <dgm:cxn modelId="{8AC4B766-4EAD-42A3-831F-1C9D4F96EC72}" type="presOf" srcId="{6E8FB36D-D29F-485E-90D8-8A0182ECD1D5}" destId="{29C993B7-D597-4B49-924C-A4546DBD137A}" srcOrd="0" destOrd="0" presId="urn:microsoft.com/office/officeart/2005/8/layout/lProcess2"/>
    <dgm:cxn modelId="{B263716A-B59F-4561-B439-894BE770B543}" type="presOf" srcId="{780CFB0E-090A-46F2-9AEB-BF64C4AB13B1}" destId="{2D71B394-D1B4-4A82-B11A-B861E8B55B48}" srcOrd="0" destOrd="0" presId="urn:microsoft.com/office/officeart/2005/8/layout/lProcess2"/>
    <dgm:cxn modelId="{353A5E50-DC81-496C-98DB-997A341CC9EB}" srcId="{4A589504-A281-4FB2-AB53-CD2CF4723ADE}" destId="{8686CA95-7250-49C2-B76C-550FE720B476}" srcOrd="3" destOrd="0" parTransId="{77DE2C51-8920-4D06-AEE5-CF3CF1986B75}" sibTransId="{C7185F90-FF62-458C-B7B0-09E847694C58}"/>
    <dgm:cxn modelId="{214A028D-9E7E-4020-8D63-3B98077630B8}" srcId="{4A589504-A281-4FB2-AB53-CD2CF4723ADE}" destId="{6E8FB36D-D29F-485E-90D8-8A0182ECD1D5}" srcOrd="0" destOrd="0" parTransId="{7AE9F457-9659-4A1B-9724-FE7C85310C1F}" sibTransId="{00492A91-C09B-481A-9EC0-E3DBF1AF1BF5}"/>
    <dgm:cxn modelId="{0037579A-35B6-4369-BAB7-32EE66EACA99}" type="presOf" srcId="{8686CA95-7250-49C2-B76C-550FE720B476}" destId="{A8D1B4D9-CC3E-48DB-AA7E-55D73C739086}" srcOrd="0" destOrd="0" presId="urn:microsoft.com/office/officeart/2005/8/layout/lProcess2"/>
    <dgm:cxn modelId="{2202999A-C974-4A76-A916-1C429D4CCFD8}" type="presOf" srcId="{4A589504-A281-4FB2-AB53-CD2CF4723ADE}" destId="{0C8DD937-025F-4FC1-A729-27FFC440D0AC}" srcOrd="1" destOrd="0" presId="urn:microsoft.com/office/officeart/2005/8/layout/lProcess2"/>
    <dgm:cxn modelId="{C92961AC-AD83-415F-B0CC-16DD8231DB85}" srcId="{780CFB0E-090A-46F2-9AEB-BF64C4AB13B1}" destId="{3FA29F97-4BB1-4B37-A8E3-ED202DF32397}" srcOrd="0" destOrd="0" parTransId="{E8CF46A7-75BE-40F4-90C0-8ED7CA78206A}" sibTransId="{8F3E1C7E-BB9A-4CB0-B4D9-E7A929229277}"/>
    <dgm:cxn modelId="{8BBCB3B2-C488-4888-AF2B-12BDA537250E}" type="presOf" srcId="{E601F673-D6F6-4E3A-9AD4-D35706AB4485}" destId="{9B39AF9D-E08B-4076-91DD-10EE59402010}" srcOrd="0" destOrd="0" presId="urn:microsoft.com/office/officeart/2005/8/layout/lProcess2"/>
    <dgm:cxn modelId="{E634FFC8-0F0D-416D-B9CA-7BD5EF6F50C5}" srcId="{4A589504-A281-4FB2-AB53-CD2CF4723ADE}" destId="{E601F673-D6F6-4E3A-9AD4-D35706AB4485}" srcOrd="2" destOrd="0" parTransId="{8F9DA177-3353-48DB-A432-9E494EB48167}" sibTransId="{D31DA8C0-07F9-4B5E-912F-0359D950657F}"/>
    <dgm:cxn modelId="{AC7F6AD0-22C8-4C95-8186-3E48EEF68C30}" srcId="{3FA29F97-4BB1-4B37-A8E3-ED202DF32397}" destId="{1BE5234A-14C9-4FFD-9002-D5EFDF29F48C}" srcOrd="0" destOrd="0" parTransId="{DEFF616D-8ADC-45FF-BA10-73D6DA0A90CB}" sibTransId="{6C3A812F-9524-43BC-8BDB-721D63049173}"/>
    <dgm:cxn modelId="{DC9E9FD2-FB00-4D9C-B0E5-C249E52BE55E}" srcId="{780CFB0E-090A-46F2-9AEB-BF64C4AB13B1}" destId="{4A589504-A281-4FB2-AB53-CD2CF4723ADE}" srcOrd="1" destOrd="0" parTransId="{48EF628A-254D-4089-B592-FFE1414C4347}" sibTransId="{3333C6FC-B4DA-44C7-94EC-312202E225AB}"/>
    <dgm:cxn modelId="{41AFF3E3-0190-429F-BEEF-31BE1D2ED490}" type="presOf" srcId="{3FA29F97-4BB1-4B37-A8E3-ED202DF32397}" destId="{88EF2C4D-9826-4C5A-80F0-F661E25AED11}" srcOrd="1" destOrd="0" presId="urn:microsoft.com/office/officeart/2005/8/layout/lProcess2"/>
    <dgm:cxn modelId="{5D11A08C-968A-437C-8B8F-2EC7B0C6C84A}" type="presParOf" srcId="{2D71B394-D1B4-4A82-B11A-B861E8B55B48}" destId="{236C3C97-5545-40C9-B6DB-80918210CAD6}" srcOrd="0" destOrd="0" presId="urn:microsoft.com/office/officeart/2005/8/layout/lProcess2"/>
    <dgm:cxn modelId="{A89A47AF-95DF-4196-A2C4-5CEE37CC53D1}" type="presParOf" srcId="{236C3C97-5545-40C9-B6DB-80918210CAD6}" destId="{1620AB7A-5146-4978-8546-428A0064EE03}" srcOrd="0" destOrd="0" presId="urn:microsoft.com/office/officeart/2005/8/layout/lProcess2"/>
    <dgm:cxn modelId="{F19CFC32-BD54-45D1-B081-E142BF62B200}" type="presParOf" srcId="{236C3C97-5545-40C9-B6DB-80918210CAD6}" destId="{88EF2C4D-9826-4C5A-80F0-F661E25AED11}" srcOrd="1" destOrd="0" presId="urn:microsoft.com/office/officeart/2005/8/layout/lProcess2"/>
    <dgm:cxn modelId="{EFB6A77D-B5B3-470D-A2CA-A0E78E3D04B7}" type="presParOf" srcId="{236C3C97-5545-40C9-B6DB-80918210CAD6}" destId="{0982989A-E2CF-4144-ADC8-ED74D08B24A6}" srcOrd="2" destOrd="0" presId="urn:microsoft.com/office/officeart/2005/8/layout/lProcess2"/>
    <dgm:cxn modelId="{A6F22C4C-4B85-4585-9ED2-3391E291B427}" type="presParOf" srcId="{0982989A-E2CF-4144-ADC8-ED74D08B24A6}" destId="{E1850DFC-405B-4988-BD4D-AF0FDE21028F}" srcOrd="0" destOrd="0" presId="urn:microsoft.com/office/officeart/2005/8/layout/lProcess2"/>
    <dgm:cxn modelId="{F7D50701-A0BB-4876-BFC9-D409B2756FD1}" type="presParOf" srcId="{E1850DFC-405B-4988-BD4D-AF0FDE21028F}" destId="{56C750EC-19A5-4E33-BF22-74E0AE899CDE}" srcOrd="0" destOrd="0" presId="urn:microsoft.com/office/officeart/2005/8/layout/lProcess2"/>
    <dgm:cxn modelId="{09C386D6-E875-4D2A-A244-00FC53A36013}" type="presParOf" srcId="{E1850DFC-405B-4988-BD4D-AF0FDE21028F}" destId="{794072F2-7E5B-4938-A97A-3C06FC000B9A}" srcOrd="1" destOrd="0" presId="urn:microsoft.com/office/officeart/2005/8/layout/lProcess2"/>
    <dgm:cxn modelId="{5E5A951F-D1FF-4599-99CA-D927BE64DF3D}" type="presParOf" srcId="{E1850DFC-405B-4988-BD4D-AF0FDE21028F}" destId="{A6C334CC-FBF1-4B5F-A287-D2F5930C236D}" srcOrd="2" destOrd="0" presId="urn:microsoft.com/office/officeart/2005/8/layout/lProcess2"/>
    <dgm:cxn modelId="{25A0252F-3AC9-4A3B-A88D-63A6A216BA61}" type="presParOf" srcId="{2D71B394-D1B4-4A82-B11A-B861E8B55B48}" destId="{7A3583F8-FD9A-46E1-801C-3F3BFBBD68C4}" srcOrd="1" destOrd="0" presId="urn:microsoft.com/office/officeart/2005/8/layout/lProcess2"/>
    <dgm:cxn modelId="{852368CD-2E2F-486C-9359-D5D0C752737F}" type="presParOf" srcId="{2D71B394-D1B4-4A82-B11A-B861E8B55B48}" destId="{DF6A0D0F-ADCD-4DC0-8895-2563952C73B5}" srcOrd="2" destOrd="0" presId="urn:microsoft.com/office/officeart/2005/8/layout/lProcess2"/>
    <dgm:cxn modelId="{7CD93BA9-9B12-4812-98D7-2EBB09ED3ECD}" type="presParOf" srcId="{DF6A0D0F-ADCD-4DC0-8895-2563952C73B5}" destId="{88BD0FB8-A11C-46C6-AB0F-795853CAE55A}" srcOrd="0" destOrd="0" presId="urn:microsoft.com/office/officeart/2005/8/layout/lProcess2"/>
    <dgm:cxn modelId="{EE18048D-1004-4B13-A0DF-1BC8F3648468}" type="presParOf" srcId="{DF6A0D0F-ADCD-4DC0-8895-2563952C73B5}" destId="{0C8DD937-025F-4FC1-A729-27FFC440D0AC}" srcOrd="1" destOrd="0" presId="urn:microsoft.com/office/officeart/2005/8/layout/lProcess2"/>
    <dgm:cxn modelId="{12F0DDFE-1632-44C8-9623-2B4440CB019D}" type="presParOf" srcId="{DF6A0D0F-ADCD-4DC0-8895-2563952C73B5}" destId="{8B92AA97-CE24-4527-91CB-6CB36C63F68A}" srcOrd="2" destOrd="0" presId="urn:microsoft.com/office/officeart/2005/8/layout/lProcess2"/>
    <dgm:cxn modelId="{C18D0A52-4067-40C6-8774-DF05AEEEA4DB}" type="presParOf" srcId="{8B92AA97-CE24-4527-91CB-6CB36C63F68A}" destId="{F77586B4-7D67-405E-A9C1-5F7827A25969}" srcOrd="0" destOrd="0" presId="urn:microsoft.com/office/officeart/2005/8/layout/lProcess2"/>
    <dgm:cxn modelId="{EA795FD3-7E56-4891-9E62-FA8B39A2BCD9}" type="presParOf" srcId="{F77586B4-7D67-405E-A9C1-5F7827A25969}" destId="{29C993B7-D597-4B49-924C-A4546DBD137A}" srcOrd="0" destOrd="0" presId="urn:microsoft.com/office/officeart/2005/8/layout/lProcess2"/>
    <dgm:cxn modelId="{F1534CB9-F98F-4C71-8394-19FAC315EA84}" type="presParOf" srcId="{F77586B4-7D67-405E-A9C1-5F7827A25969}" destId="{C16E8B5A-0C45-443A-8DE2-836CA92674DF}" srcOrd="1" destOrd="0" presId="urn:microsoft.com/office/officeart/2005/8/layout/lProcess2"/>
    <dgm:cxn modelId="{C89E622D-787E-4F41-9D5A-CED01DCF8FE9}" type="presParOf" srcId="{F77586B4-7D67-405E-A9C1-5F7827A25969}" destId="{F161FC0E-4EFD-4B1A-87CD-974C870ABE4A}" srcOrd="2" destOrd="0" presId="urn:microsoft.com/office/officeart/2005/8/layout/lProcess2"/>
    <dgm:cxn modelId="{1572CB99-D2C6-47AC-9E0C-AF9BC90C87C8}" type="presParOf" srcId="{F77586B4-7D67-405E-A9C1-5F7827A25969}" destId="{9839F1D9-54B1-4B42-A763-7AAFDEA37869}" srcOrd="3" destOrd="0" presId="urn:microsoft.com/office/officeart/2005/8/layout/lProcess2"/>
    <dgm:cxn modelId="{330A302B-13BD-4643-8C97-464A4C760274}" type="presParOf" srcId="{F77586B4-7D67-405E-A9C1-5F7827A25969}" destId="{9B39AF9D-E08B-4076-91DD-10EE59402010}" srcOrd="4" destOrd="0" presId="urn:microsoft.com/office/officeart/2005/8/layout/lProcess2"/>
    <dgm:cxn modelId="{2F5EA977-E9FC-41F1-BD41-F5F36548163E}" type="presParOf" srcId="{F77586B4-7D67-405E-A9C1-5F7827A25969}" destId="{EF2855D0-F75B-4B85-A9F0-5EF3899B9DF3}" srcOrd="5" destOrd="0" presId="urn:microsoft.com/office/officeart/2005/8/layout/lProcess2"/>
    <dgm:cxn modelId="{4E295B2A-0A4F-4429-9A06-237E539FD584}" type="presParOf" srcId="{F77586B4-7D67-405E-A9C1-5F7827A25969}" destId="{A8D1B4D9-CC3E-48DB-AA7E-55D73C739086}" srcOrd="6" destOrd="0" presId="urn:microsoft.com/office/officeart/2005/8/layout/lProcess2"/>
    <dgm:cxn modelId="{EE2C56C7-AB2F-465F-BBDD-195ECC9341CC}" type="presParOf" srcId="{F77586B4-7D67-405E-A9C1-5F7827A25969}" destId="{5B52E02E-529C-4B70-8302-A5F6B483CE32}" srcOrd="7" destOrd="0" presId="urn:microsoft.com/office/officeart/2005/8/layout/lProcess2"/>
    <dgm:cxn modelId="{D99800B2-AF8F-4960-ABF2-D5F2D93264E3}" type="presParOf" srcId="{F77586B4-7D67-405E-A9C1-5F7827A25969}" destId="{C1CC35B1-B732-4DBF-B1B1-B7A4C3BB459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70DED-37F3-4237-B664-AF484A3F2E6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70566CF-44E7-44A8-B22D-11E407EF51BC}">
      <dgm:prSet/>
      <dgm:spPr/>
      <dgm:t>
        <a:bodyPr/>
        <a:lstStyle/>
        <a:p>
          <a:pPr rtl="0"/>
          <a:r>
            <a:rPr lang="ru-RU" dirty="0">
              <a:latin typeface="+mn-lt"/>
              <a:cs typeface="Times New Roman" panose="02020603050405020304" pitchFamily="18" charset="0"/>
            </a:rPr>
            <a:t>Критерий № 1. Соответствие теме</a:t>
          </a:r>
        </a:p>
      </dgm:t>
    </dgm:pt>
    <dgm:pt modelId="{5D36CF0B-A006-4B57-898F-D508B68012A5}" type="parTrans" cxnId="{9BC168F1-EC44-494F-BC83-7930032FBD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C16AE-7DB7-4937-A45A-3DE0FF7DD856}" type="sibTrans" cxnId="{9BC168F1-EC44-494F-BC83-7930032FBD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9B564-6B63-4BD8-9E14-02F3D2EA9043}">
      <dgm:prSet/>
      <dgm:spPr/>
      <dgm:t>
        <a:bodyPr/>
        <a:lstStyle/>
        <a:p>
          <a:pPr rtl="0"/>
          <a:r>
            <a:rPr lang="ru-RU" dirty="0">
              <a:latin typeface="+mn-lt"/>
              <a:cs typeface="Times New Roman" panose="02020603050405020304" pitchFamily="18" charset="0"/>
            </a:rPr>
            <a:t>Критерий № 2. Аргументация. Привлечение литературного материала</a:t>
          </a:r>
        </a:p>
      </dgm:t>
    </dgm:pt>
    <dgm:pt modelId="{18F3E011-B6BA-426F-A310-1EC547791051}" type="parTrans" cxnId="{240F2EB3-13A2-4E45-9F68-0F6982C531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07E01-36D8-4B27-A5BB-C6CD06CF5038}" type="sibTrans" cxnId="{240F2EB3-13A2-4E45-9F68-0F6982C531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5DFC8-3621-4E54-BD83-5BB90A6778FB}">
      <dgm:prSet/>
      <dgm:spPr/>
      <dgm:t>
        <a:bodyPr/>
        <a:lstStyle/>
        <a:p>
          <a:pPr rtl="0"/>
          <a:r>
            <a:rPr lang="ru-RU" dirty="0">
              <a:latin typeface="+mn-lt"/>
              <a:cs typeface="Times New Roman" panose="02020603050405020304" pitchFamily="18" charset="0"/>
            </a:rPr>
            <a:t>Критерий № 3. Композиция и логика рассуждения</a:t>
          </a:r>
        </a:p>
      </dgm:t>
    </dgm:pt>
    <dgm:pt modelId="{1F3D9540-C0E5-4295-925A-C268F63832FF}" type="parTrans" cxnId="{6BFE2B82-DB64-45BD-9762-C866085443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59CE1-59D4-43DF-BF32-5654888F163D}" type="sibTrans" cxnId="{6BFE2B82-DB64-45BD-9762-C866085443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AAB9F-2944-4726-B65A-4FC41EA7B976}">
      <dgm:prSet/>
      <dgm:spPr/>
      <dgm:t>
        <a:bodyPr/>
        <a:lstStyle/>
        <a:p>
          <a:pPr rtl="0"/>
          <a:r>
            <a:rPr lang="ru-RU" dirty="0">
              <a:latin typeface="+mn-lt"/>
              <a:cs typeface="Times New Roman" panose="02020603050405020304" pitchFamily="18" charset="0"/>
            </a:rPr>
            <a:t>Критерий № 4. Качество письменной речи</a:t>
          </a:r>
        </a:p>
      </dgm:t>
    </dgm:pt>
    <dgm:pt modelId="{F7C2B870-93D6-49AF-8D82-2AD0DA0EE8E3}" type="parTrans" cxnId="{6B4B5339-41D2-43F8-B371-7DB76ED017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276C1-2F08-463C-8B09-7147C9CD26EB}" type="sibTrans" cxnId="{6B4B5339-41D2-43F8-B371-7DB76ED017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2B812-4B0E-4CAA-8D49-5F7E469F7397}">
      <dgm:prSet/>
      <dgm:spPr/>
      <dgm:t>
        <a:bodyPr/>
        <a:lstStyle/>
        <a:p>
          <a:pPr rtl="0"/>
          <a:r>
            <a:rPr lang="ru-RU" dirty="0">
              <a:latin typeface="+mn-lt"/>
              <a:cs typeface="Times New Roman" panose="02020603050405020304" pitchFamily="18" charset="0"/>
            </a:rPr>
            <a:t>Критерий № 5. Грамотность </a:t>
          </a:r>
        </a:p>
      </dgm:t>
    </dgm:pt>
    <dgm:pt modelId="{C2C953D2-AA9F-4FCD-A848-62718840285E}" type="parTrans" cxnId="{7E65F815-0880-4D1F-82F0-13C31A4EF4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23140-F9EF-417E-A56A-77540FB77161}" type="sibTrans" cxnId="{7E65F815-0880-4D1F-82F0-13C31A4EF4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8E82D-C980-42CA-915D-3BA1D2F4C6CF}" type="pres">
      <dgm:prSet presAssocID="{1A470DED-37F3-4237-B664-AF484A3F2E62}" presName="Name0" presStyleCnt="0">
        <dgm:presLayoutVars>
          <dgm:chMax val="7"/>
          <dgm:chPref val="7"/>
          <dgm:dir/>
        </dgm:presLayoutVars>
      </dgm:prSet>
      <dgm:spPr/>
    </dgm:pt>
    <dgm:pt modelId="{8A1261FF-B297-4714-800E-F21C67688910}" type="pres">
      <dgm:prSet presAssocID="{1A470DED-37F3-4237-B664-AF484A3F2E62}" presName="Name1" presStyleCnt="0"/>
      <dgm:spPr/>
    </dgm:pt>
    <dgm:pt modelId="{A6D3519C-C5C2-4B49-A6C7-52C6D9BBEE76}" type="pres">
      <dgm:prSet presAssocID="{1A470DED-37F3-4237-B664-AF484A3F2E62}" presName="cycle" presStyleCnt="0"/>
      <dgm:spPr/>
    </dgm:pt>
    <dgm:pt modelId="{F0174A19-78F9-439A-8276-69351E983319}" type="pres">
      <dgm:prSet presAssocID="{1A470DED-37F3-4237-B664-AF484A3F2E62}" presName="srcNode" presStyleLbl="node1" presStyleIdx="0" presStyleCnt="5"/>
      <dgm:spPr/>
    </dgm:pt>
    <dgm:pt modelId="{D95860E4-8DC1-438D-BDA0-BA7BB5E093BE}" type="pres">
      <dgm:prSet presAssocID="{1A470DED-37F3-4237-B664-AF484A3F2E62}" presName="conn" presStyleLbl="parChTrans1D2" presStyleIdx="0" presStyleCnt="1"/>
      <dgm:spPr/>
    </dgm:pt>
    <dgm:pt modelId="{20754E2F-7A50-49A0-B23E-FD53004D2AA0}" type="pres">
      <dgm:prSet presAssocID="{1A470DED-37F3-4237-B664-AF484A3F2E62}" presName="extraNode" presStyleLbl="node1" presStyleIdx="0" presStyleCnt="5"/>
      <dgm:spPr/>
    </dgm:pt>
    <dgm:pt modelId="{F41243CF-5FA9-458F-A981-12B5C7831B59}" type="pres">
      <dgm:prSet presAssocID="{1A470DED-37F3-4237-B664-AF484A3F2E62}" presName="dstNode" presStyleLbl="node1" presStyleIdx="0" presStyleCnt="5"/>
      <dgm:spPr/>
    </dgm:pt>
    <dgm:pt modelId="{A70B2C7D-5095-4F03-BEF7-DB231AC3C798}" type="pres">
      <dgm:prSet presAssocID="{870566CF-44E7-44A8-B22D-11E407EF51BC}" presName="text_1" presStyleLbl="node1" presStyleIdx="0" presStyleCnt="5">
        <dgm:presLayoutVars>
          <dgm:bulletEnabled val="1"/>
        </dgm:presLayoutVars>
      </dgm:prSet>
      <dgm:spPr/>
    </dgm:pt>
    <dgm:pt modelId="{24D3EB27-22FF-4C8B-9EAE-B53C63B085C0}" type="pres">
      <dgm:prSet presAssocID="{870566CF-44E7-44A8-B22D-11E407EF51BC}" presName="accent_1" presStyleCnt="0"/>
      <dgm:spPr/>
    </dgm:pt>
    <dgm:pt modelId="{723EBBD0-3501-4991-BC7C-0DC03FC5FD29}" type="pres">
      <dgm:prSet presAssocID="{870566CF-44E7-44A8-B22D-11E407EF51BC}" presName="accentRepeatNode" presStyleLbl="solidFgAcc1" presStyleIdx="0" presStyleCnt="5"/>
      <dgm:spPr/>
    </dgm:pt>
    <dgm:pt modelId="{CAF8E99F-AD5D-4BB0-B81B-DB6C5F4269EB}" type="pres">
      <dgm:prSet presAssocID="{FB89B564-6B63-4BD8-9E14-02F3D2EA9043}" presName="text_2" presStyleLbl="node1" presStyleIdx="1" presStyleCnt="5">
        <dgm:presLayoutVars>
          <dgm:bulletEnabled val="1"/>
        </dgm:presLayoutVars>
      </dgm:prSet>
      <dgm:spPr/>
    </dgm:pt>
    <dgm:pt modelId="{7465C6CC-03C8-49C2-8E7D-7766753105AC}" type="pres">
      <dgm:prSet presAssocID="{FB89B564-6B63-4BD8-9E14-02F3D2EA9043}" presName="accent_2" presStyleCnt="0"/>
      <dgm:spPr/>
    </dgm:pt>
    <dgm:pt modelId="{AEF2E23F-337E-4216-8743-8C9FB7E616A6}" type="pres">
      <dgm:prSet presAssocID="{FB89B564-6B63-4BD8-9E14-02F3D2EA9043}" presName="accentRepeatNode" presStyleLbl="solidFgAcc1" presStyleIdx="1" presStyleCnt="5"/>
      <dgm:spPr/>
    </dgm:pt>
    <dgm:pt modelId="{9B7C97C5-B5D6-40F3-9338-016675ABCBD3}" type="pres">
      <dgm:prSet presAssocID="{9355DFC8-3621-4E54-BD83-5BB90A6778FB}" presName="text_3" presStyleLbl="node1" presStyleIdx="2" presStyleCnt="5">
        <dgm:presLayoutVars>
          <dgm:bulletEnabled val="1"/>
        </dgm:presLayoutVars>
      </dgm:prSet>
      <dgm:spPr/>
    </dgm:pt>
    <dgm:pt modelId="{23602045-B55F-4799-8929-9E0F77094832}" type="pres">
      <dgm:prSet presAssocID="{9355DFC8-3621-4E54-BD83-5BB90A6778FB}" presName="accent_3" presStyleCnt="0"/>
      <dgm:spPr/>
    </dgm:pt>
    <dgm:pt modelId="{92E522B6-84A9-4074-99AB-D623F238A8CD}" type="pres">
      <dgm:prSet presAssocID="{9355DFC8-3621-4E54-BD83-5BB90A6778FB}" presName="accentRepeatNode" presStyleLbl="solidFgAcc1" presStyleIdx="2" presStyleCnt="5"/>
      <dgm:spPr/>
    </dgm:pt>
    <dgm:pt modelId="{8CF0D589-D70A-48A3-A5E7-5B06CDE96D49}" type="pres">
      <dgm:prSet presAssocID="{692AAB9F-2944-4726-B65A-4FC41EA7B976}" presName="text_4" presStyleLbl="node1" presStyleIdx="3" presStyleCnt="5">
        <dgm:presLayoutVars>
          <dgm:bulletEnabled val="1"/>
        </dgm:presLayoutVars>
      </dgm:prSet>
      <dgm:spPr/>
    </dgm:pt>
    <dgm:pt modelId="{1DBDD29E-FC21-43B5-8A2C-36BEE29EABAA}" type="pres">
      <dgm:prSet presAssocID="{692AAB9F-2944-4726-B65A-4FC41EA7B976}" presName="accent_4" presStyleCnt="0"/>
      <dgm:spPr/>
    </dgm:pt>
    <dgm:pt modelId="{A48A90FD-D373-4E51-91A6-B64D2852D531}" type="pres">
      <dgm:prSet presAssocID="{692AAB9F-2944-4726-B65A-4FC41EA7B976}" presName="accentRepeatNode" presStyleLbl="solidFgAcc1" presStyleIdx="3" presStyleCnt="5"/>
      <dgm:spPr/>
    </dgm:pt>
    <dgm:pt modelId="{50651D40-0238-46C8-8A4E-1B70A2C7CAC7}" type="pres">
      <dgm:prSet presAssocID="{CAD2B812-4B0E-4CAA-8D49-5F7E469F7397}" presName="text_5" presStyleLbl="node1" presStyleIdx="4" presStyleCnt="5">
        <dgm:presLayoutVars>
          <dgm:bulletEnabled val="1"/>
        </dgm:presLayoutVars>
      </dgm:prSet>
      <dgm:spPr/>
    </dgm:pt>
    <dgm:pt modelId="{718E0562-4404-4D0E-BCA8-FE3C6A15C480}" type="pres">
      <dgm:prSet presAssocID="{CAD2B812-4B0E-4CAA-8D49-5F7E469F7397}" presName="accent_5" presStyleCnt="0"/>
      <dgm:spPr/>
    </dgm:pt>
    <dgm:pt modelId="{70F9725D-9B8E-4AD2-A64E-D96CA36B8384}" type="pres">
      <dgm:prSet presAssocID="{CAD2B812-4B0E-4CAA-8D49-5F7E469F7397}" presName="accentRepeatNode" presStyleLbl="solidFgAcc1" presStyleIdx="4" presStyleCnt="5"/>
      <dgm:spPr/>
    </dgm:pt>
  </dgm:ptLst>
  <dgm:cxnLst>
    <dgm:cxn modelId="{F995710D-3F64-406E-BC5F-5BCCDC9BA479}" type="presOf" srcId="{FB89B564-6B63-4BD8-9E14-02F3D2EA9043}" destId="{CAF8E99F-AD5D-4BB0-B81B-DB6C5F4269EB}" srcOrd="0" destOrd="0" presId="urn:microsoft.com/office/officeart/2008/layout/VerticalCurvedList"/>
    <dgm:cxn modelId="{7E65F815-0880-4D1F-82F0-13C31A4EF411}" srcId="{1A470DED-37F3-4237-B664-AF484A3F2E62}" destId="{CAD2B812-4B0E-4CAA-8D49-5F7E469F7397}" srcOrd="4" destOrd="0" parTransId="{C2C953D2-AA9F-4FCD-A848-62718840285E}" sibTransId="{6A023140-F9EF-417E-A56A-77540FB77161}"/>
    <dgm:cxn modelId="{DB1BF82D-CD82-4C16-8AC3-92ADDB73C6DE}" type="presOf" srcId="{870566CF-44E7-44A8-B22D-11E407EF51BC}" destId="{A70B2C7D-5095-4F03-BEF7-DB231AC3C798}" srcOrd="0" destOrd="0" presId="urn:microsoft.com/office/officeart/2008/layout/VerticalCurvedList"/>
    <dgm:cxn modelId="{6B4B5339-41D2-43F8-B371-7DB76ED0172E}" srcId="{1A470DED-37F3-4237-B664-AF484A3F2E62}" destId="{692AAB9F-2944-4726-B65A-4FC41EA7B976}" srcOrd="3" destOrd="0" parTransId="{F7C2B870-93D6-49AF-8D82-2AD0DA0EE8E3}" sibTransId="{1F0276C1-2F08-463C-8B09-7147C9CD26EB}"/>
    <dgm:cxn modelId="{C593E951-4E89-4F5B-BE57-B0109EAEDB2E}" type="presOf" srcId="{692AAB9F-2944-4726-B65A-4FC41EA7B976}" destId="{8CF0D589-D70A-48A3-A5E7-5B06CDE96D49}" srcOrd="0" destOrd="0" presId="urn:microsoft.com/office/officeart/2008/layout/VerticalCurvedList"/>
    <dgm:cxn modelId="{2F2AC355-FCEC-400F-8EBB-AC95B65352DB}" type="presOf" srcId="{CAD2B812-4B0E-4CAA-8D49-5F7E469F7397}" destId="{50651D40-0238-46C8-8A4E-1B70A2C7CAC7}" srcOrd="0" destOrd="0" presId="urn:microsoft.com/office/officeart/2008/layout/VerticalCurvedList"/>
    <dgm:cxn modelId="{6BFE2B82-DB64-45BD-9762-C866085443B5}" srcId="{1A470DED-37F3-4237-B664-AF484A3F2E62}" destId="{9355DFC8-3621-4E54-BD83-5BB90A6778FB}" srcOrd="2" destOrd="0" parTransId="{1F3D9540-C0E5-4295-925A-C268F63832FF}" sibTransId="{A5159CE1-59D4-43DF-BF32-5654888F163D}"/>
    <dgm:cxn modelId="{CDD69F9F-E603-4B32-A6DF-8E5ADFAFE38A}" type="presOf" srcId="{9355DFC8-3621-4E54-BD83-5BB90A6778FB}" destId="{9B7C97C5-B5D6-40F3-9338-016675ABCBD3}" srcOrd="0" destOrd="0" presId="urn:microsoft.com/office/officeart/2008/layout/VerticalCurvedList"/>
    <dgm:cxn modelId="{240F2EB3-13A2-4E45-9F68-0F6982C5315A}" srcId="{1A470DED-37F3-4237-B664-AF484A3F2E62}" destId="{FB89B564-6B63-4BD8-9E14-02F3D2EA9043}" srcOrd="1" destOrd="0" parTransId="{18F3E011-B6BA-426F-A310-1EC547791051}" sibTransId="{8BA07E01-36D8-4B27-A5BB-C6CD06CF5038}"/>
    <dgm:cxn modelId="{67434FDE-7CF3-4DE1-AF47-003CFE764927}" type="presOf" srcId="{1A470DED-37F3-4237-B664-AF484A3F2E62}" destId="{BDD8E82D-C980-42CA-915D-3BA1D2F4C6CF}" srcOrd="0" destOrd="0" presId="urn:microsoft.com/office/officeart/2008/layout/VerticalCurvedList"/>
    <dgm:cxn modelId="{DDDEEAEB-3788-44A9-A4A8-108BD73CC49C}" type="presOf" srcId="{C7CC16AE-7DB7-4937-A45A-3DE0FF7DD856}" destId="{D95860E4-8DC1-438D-BDA0-BA7BB5E093BE}" srcOrd="0" destOrd="0" presId="urn:microsoft.com/office/officeart/2008/layout/VerticalCurvedList"/>
    <dgm:cxn modelId="{9BC168F1-EC44-494F-BC83-7930032FBDE6}" srcId="{1A470DED-37F3-4237-B664-AF484A3F2E62}" destId="{870566CF-44E7-44A8-B22D-11E407EF51BC}" srcOrd="0" destOrd="0" parTransId="{5D36CF0B-A006-4B57-898F-D508B68012A5}" sibTransId="{C7CC16AE-7DB7-4937-A45A-3DE0FF7DD856}"/>
    <dgm:cxn modelId="{362532E5-B5D4-43CC-AAE7-0F042B84E5DB}" type="presParOf" srcId="{BDD8E82D-C980-42CA-915D-3BA1D2F4C6CF}" destId="{8A1261FF-B297-4714-800E-F21C67688910}" srcOrd="0" destOrd="0" presId="urn:microsoft.com/office/officeart/2008/layout/VerticalCurvedList"/>
    <dgm:cxn modelId="{4DB4E766-3A25-4782-8C0C-BB660A225F34}" type="presParOf" srcId="{8A1261FF-B297-4714-800E-F21C67688910}" destId="{A6D3519C-C5C2-4B49-A6C7-52C6D9BBEE76}" srcOrd="0" destOrd="0" presId="urn:microsoft.com/office/officeart/2008/layout/VerticalCurvedList"/>
    <dgm:cxn modelId="{F0368B7E-4F74-4860-9515-D3201640B9B1}" type="presParOf" srcId="{A6D3519C-C5C2-4B49-A6C7-52C6D9BBEE76}" destId="{F0174A19-78F9-439A-8276-69351E983319}" srcOrd="0" destOrd="0" presId="urn:microsoft.com/office/officeart/2008/layout/VerticalCurvedList"/>
    <dgm:cxn modelId="{DE9DF1BE-2156-48A4-8889-0E448591FB79}" type="presParOf" srcId="{A6D3519C-C5C2-4B49-A6C7-52C6D9BBEE76}" destId="{D95860E4-8DC1-438D-BDA0-BA7BB5E093BE}" srcOrd="1" destOrd="0" presId="urn:microsoft.com/office/officeart/2008/layout/VerticalCurvedList"/>
    <dgm:cxn modelId="{0B55CC61-951C-4E8C-93E8-CC66E85B86AD}" type="presParOf" srcId="{A6D3519C-C5C2-4B49-A6C7-52C6D9BBEE76}" destId="{20754E2F-7A50-49A0-B23E-FD53004D2AA0}" srcOrd="2" destOrd="0" presId="urn:microsoft.com/office/officeart/2008/layout/VerticalCurvedList"/>
    <dgm:cxn modelId="{22E7FFB0-820F-488D-940E-01FF898681BC}" type="presParOf" srcId="{A6D3519C-C5C2-4B49-A6C7-52C6D9BBEE76}" destId="{F41243CF-5FA9-458F-A981-12B5C7831B59}" srcOrd="3" destOrd="0" presId="urn:microsoft.com/office/officeart/2008/layout/VerticalCurvedList"/>
    <dgm:cxn modelId="{B890F353-A8DE-46EB-9D29-F0C47B36855A}" type="presParOf" srcId="{8A1261FF-B297-4714-800E-F21C67688910}" destId="{A70B2C7D-5095-4F03-BEF7-DB231AC3C798}" srcOrd="1" destOrd="0" presId="urn:microsoft.com/office/officeart/2008/layout/VerticalCurvedList"/>
    <dgm:cxn modelId="{5CD09FBF-C58D-47AB-B4A2-D04DB61B6D22}" type="presParOf" srcId="{8A1261FF-B297-4714-800E-F21C67688910}" destId="{24D3EB27-22FF-4C8B-9EAE-B53C63B085C0}" srcOrd="2" destOrd="0" presId="urn:microsoft.com/office/officeart/2008/layout/VerticalCurvedList"/>
    <dgm:cxn modelId="{5143AD29-71B4-4BAD-9523-F67BFD9CE931}" type="presParOf" srcId="{24D3EB27-22FF-4C8B-9EAE-B53C63B085C0}" destId="{723EBBD0-3501-4991-BC7C-0DC03FC5FD29}" srcOrd="0" destOrd="0" presId="urn:microsoft.com/office/officeart/2008/layout/VerticalCurvedList"/>
    <dgm:cxn modelId="{9DC9972A-F4C6-4751-BC22-035159F8FA7D}" type="presParOf" srcId="{8A1261FF-B297-4714-800E-F21C67688910}" destId="{CAF8E99F-AD5D-4BB0-B81B-DB6C5F4269EB}" srcOrd="3" destOrd="0" presId="urn:microsoft.com/office/officeart/2008/layout/VerticalCurvedList"/>
    <dgm:cxn modelId="{ADF652D5-3B79-458F-94D6-8B938D49411D}" type="presParOf" srcId="{8A1261FF-B297-4714-800E-F21C67688910}" destId="{7465C6CC-03C8-49C2-8E7D-7766753105AC}" srcOrd="4" destOrd="0" presId="urn:microsoft.com/office/officeart/2008/layout/VerticalCurvedList"/>
    <dgm:cxn modelId="{32974C84-9C14-47CF-B1E7-F66F37F120F9}" type="presParOf" srcId="{7465C6CC-03C8-49C2-8E7D-7766753105AC}" destId="{AEF2E23F-337E-4216-8743-8C9FB7E616A6}" srcOrd="0" destOrd="0" presId="urn:microsoft.com/office/officeart/2008/layout/VerticalCurvedList"/>
    <dgm:cxn modelId="{118C0B6E-2BE8-4FE3-BEB2-E6D6F4E3874A}" type="presParOf" srcId="{8A1261FF-B297-4714-800E-F21C67688910}" destId="{9B7C97C5-B5D6-40F3-9338-016675ABCBD3}" srcOrd="5" destOrd="0" presId="urn:microsoft.com/office/officeart/2008/layout/VerticalCurvedList"/>
    <dgm:cxn modelId="{F9C047D3-E163-4750-A7B6-2054962C3878}" type="presParOf" srcId="{8A1261FF-B297-4714-800E-F21C67688910}" destId="{23602045-B55F-4799-8929-9E0F77094832}" srcOrd="6" destOrd="0" presId="urn:microsoft.com/office/officeart/2008/layout/VerticalCurvedList"/>
    <dgm:cxn modelId="{47233489-0265-471D-8EC4-A9062B41841B}" type="presParOf" srcId="{23602045-B55F-4799-8929-9E0F77094832}" destId="{92E522B6-84A9-4074-99AB-D623F238A8CD}" srcOrd="0" destOrd="0" presId="urn:microsoft.com/office/officeart/2008/layout/VerticalCurvedList"/>
    <dgm:cxn modelId="{C2EDE969-F919-46CC-A65E-665820529D9A}" type="presParOf" srcId="{8A1261FF-B297-4714-800E-F21C67688910}" destId="{8CF0D589-D70A-48A3-A5E7-5B06CDE96D49}" srcOrd="7" destOrd="0" presId="urn:microsoft.com/office/officeart/2008/layout/VerticalCurvedList"/>
    <dgm:cxn modelId="{A8D2F45E-FA7C-48D0-92EC-585C3F9176C0}" type="presParOf" srcId="{8A1261FF-B297-4714-800E-F21C67688910}" destId="{1DBDD29E-FC21-43B5-8A2C-36BEE29EABAA}" srcOrd="8" destOrd="0" presId="urn:microsoft.com/office/officeart/2008/layout/VerticalCurvedList"/>
    <dgm:cxn modelId="{57B4165A-8834-4E54-9B1B-BAE51B372746}" type="presParOf" srcId="{1DBDD29E-FC21-43B5-8A2C-36BEE29EABAA}" destId="{A48A90FD-D373-4E51-91A6-B64D2852D531}" srcOrd="0" destOrd="0" presId="urn:microsoft.com/office/officeart/2008/layout/VerticalCurvedList"/>
    <dgm:cxn modelId="{8FE5491B-0297-4CC1-9555-F1FC6908D12A}" type="presParOf" srcId="{8A1261FF-B297-4714-800E-F21C67688910}" destId="{50651D40-0238-46C8-8A4E-1B70A2C7CAC7}" srcOrd="9" destOrd="0" presId="urn:microsoft.com/office/officeart/2008/layout/VerticalCurvedList"/>
    <dgm:cxn modelId="{A52F38AB-6138-4889-95A6-85DCB0076EA7}" type="presParOf" srcId="{8A1261FF-B297-4714-800E-F21C67688910}" destId="{718E0562-4404-4D0E-BCA8-FE3C6A15C480}" srcOrd="10" destOrd="0" presId="urn:microsoft.com/office/officeart/2008/layout/VerticalCurvedList"/>
    <dgm:cxn modelId="{93CB1122-4C85-4050-AC53-8B926B3B50EA}" type="presParOf" srcId="{718E0562-4404-4D0E-BCA8-FE3C6A15C480}" destId="{70F9725D-9B8E-4AD2-A64E-D96CA36B83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492E69-D568-48A8-BD7C-B0D515DF698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9DC066B-53E0-4609-9819-FF94AB2715FD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Сочинение оценивается по 5 критериям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F510482F-853E-4C5E-A8A9-0C8AA852523D}" type="parTrans" cxnId="{6EE00603-35C7-42FA-BDE9-CDC31723CC65}">
      <dgm:prSet/>
      <dgm:spPr/>
      <dgm:t>
        <a:bodyPr/>
        <a:lstStyle/>
        <a:p>
          <a:endParaRPr lang="ru-RU"/>
        </a:p>
      </dgm:t>
    </dgm:pt>
    <dgm:pt modelId="{B7421CCC-177D-4024-B225-557D41FBCA7C}" type="sibTrans" cxnId="{6EE00603-35C7-42FA-BDE9-CDC31723CC65}">
      <dgm:prSet/>
      <dgm:spPr/>
      <dgm:t>
        <a:bodyPr/>
        <a:lstStyle/>
        <a:p>
          <a:endParaRPr lang="ru-RU"/>
        </a:p>
      </dgm:t>
    </dgm:pt>
    <dgm:pt modelId="{3025B366-7E44-40D4-A62E-5AD7D1AE6D97}" type="pres">
      <dgm:prSet presAssocID="{8E492E69-D568-48A8-BD7C-B0D515DF6985}" presName="diagram" presStyleCnt="0">
        <dgm:presLayoutVars>
          <dgm:dir/>
          <dgm:resizeHandles val="exact"/>
        </dgm:presLayoutVars>
      </dgm:prSet>
      <dgm:spPr/>
    </dgm:pt>
    <dgm:pt modelId="{28B581FF-362C-47F0-A4A6-2E87378C8A55}" type="pres">
      <dgm:prSet presAssocID="{A9DC066B-53E0-4609-9819-FF94AB2715FD}" presName="node" presStyleLbl="node1" presStyleIdx="0" presStyleCnt="1" custScaleX="451464" custLinFactX="91976" custLinFactNeighborX="100000" custLinFactNeighborY="16369">
        <dgm:presLayoutVars>
          <dgm:bulletEnabled val="1"/>
        </dgm:presLayoutVars>
      </dgm:prSet>
      <dgm:spPr/>
    </dgm:pt>
  </dgm:ptLst>
  <dgm:cxnLst>
    <dgm:cxn modelId="{6EE00603-35C7-42FA-BDE9-CDC31723CC65}" srcId="{8E492E69-D568-48A8-BD7C-B0D515DF6985}" destId="{A9DC066B-53E0-4609-9819-FF94AB2715FD}" srcOrd="0" destOrd="0" parTransId="{F510482F-853E-4C5E-A8A9-0C8AA852523D}" sibTransId="{B7421CCC-177D-4024-B225-557D41FBCA7C}"/>
    <dgm:cxn modelId="{7404390F-38CA-42FA-AE86-0C717E2EC417}" type="presOf" srcId="{8E492E69-D568-48A8-BD7C-B0D515DF6985}" destId="{3025B366-7E44-40D4-A62E-5AD7D1AE6D97}" srcOrd="0" destOrd="0" presId="urn:microsoft.com/office/officeart/2005/8/layout/default"/>
    <dgm:cxn modelId="{B41BF646-27DB-4CFD-BA5D-9443D9EF83FE}" type="presOf" srcId="{A9DC066B-53E0-4609-9819-FF94AB2715FD}" destId="{28B581FF-362C-47F0-A4A6-2E87378C8A55}" srcOrd="0" destOrd="0" presId="urn:microsoft.com/office/officeart/2005/8/layout/default"/>
    <dgm:cxn modelId="{A3253C89-8188-4067-883B-E26F50EF6A3E}" type="presParOf" srcId="{3025B366-7E44-40D4-A62E-5AD7D1AE6D97}" destId="{28B581FF-362C-47F0-A4A6-2E87378C8A5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2D613-A710-4E78-B665-B6F1697C481D}" type="doc">
      <dgm:prSet loTypeId="urn:microsoft.com/office/officeart/2005/8/layout/arrow6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CF23CB6-BB3D-4510-B160-5FAF04507C6B}">
      <dgm:prSet custT="1"/>
      <dgm:spPr/>
      <dgm:t>
        <a:bodyPr/>
        <a:lstStyle/>
        <a:p>
          <a:pPr rtl="0"/>
          <a:r>
            <a:rPr lang="ru-RU" sz="1600" b="1" dirty="0">
              <a:solidFill>
                <a:srgbClr val="C00000"/>
              </a:solidFill>
            </a:rPr>
            <a:t>Критерии № 1 и </a:t>
          </a:r>
        </a:p>
        <a:p>
          <a:pPr rtl="0"/>
          <a:r>
            <a:rPr lang="ru-RU" sz="1600" b="1" dirty="0">
              <a:solidFill>
                <a:srgbClr val="C00000"/>
              </a:solidFill>
            </a:rPr>
            <a:t>№ 2 </a:t>
          </a:r>
          <a:r>
            <a:rPr lang="ru-RU" sz="1600" b="1" dirty="0">
              <a:solidFill>
                <a:srgbClr val="C00000"/>
              </a:solidFill>
              <a:cs typeface="Times New Roman" panose="02020603050405020304" pitchFamily="18" charset="0"/>
            </a:rPr>
            <a:t>–</a:t>
          </a:r>
          <a:r>
            <a:rPr lang="ru-RU" sz="1600" b="1" dirty="0">
              <a:solidFill>
                <a:srgbClr val="C00000"/>
              </a:solidFill>
            </a:rPr>
            <a:t> основные! </a:t>
          </a:r>
          <a:endParaRPr lang="ru-RU" sz="1600" dirty="0">
            <a:solidFill>
              <a:srgbClr val="C00000"/>
            </a:solidFill>
          </a:endParaRPr>
        </a:p>
      </dgm:t>
    </dgm:pt>
    <dgm:pt modelId="{305DD6C1-FB28-44B8-A1D5-0F51FB03C3E7}" type="parTrans" cxnId="{77EDA6F4-9E6F-4D64-BC46-3F60CF158337}">
      <dgm:prSet/>
      <dgm:spPr/>
      <dgm:t>
        <a:bodyPr/>
        <a:lstStyle/>
        <a:p>
          <a:endParaRPr lang="ru-RU"/>
        </a:p>
      </dgm:t>
    </dgm:pt>
    <dgm:pt modelId="{6AFB1B6F-97FE-4D68-AFA7-7DFDADC98EAE}" type="sibTrans" cxnId="{77EDA6F4-9E6F-4D64-BC46-3F60CF158337}">
      <dgm:prSet/>
      <dgm:spPr/>
      <dgm:t>
        <a:bodyPr/>
        <a:lstStyle/>
        <a:p>
          <a:endParaRPr lang="ru-RU"/>
        </a:p>
      </dgm:t>
    </dgm:pt>
    <dgm:pt modelId="{646C4FE3-62C5-4D2C-A2AC-78A1A8E34D32}">
      <dgm:prSet/>
      <dgm:spPr/>
      <dgm:t>
        <a:bodyPr/>
        <a:lstStyle/>
        <a:p>
          <a:pPr rtl="0"/>
          <a:r>
            <a:rPr lang="ru-RU" b="1" dirty="0"/>
            <a:t>Но для получения «зачёта» за всю работу нужно получить дополнительно «зачёт» ещё и по одному из критериев ( № 3, № 4, № 5).</a:t>
          </a:r>
          <a:endParaRPr lang="ru-RU" dirty="0"/>
        </a:p>
      </dgm:t>
    </dgm:pt>
    <dgm:pt modelId="{DD6C7085-588F-4BF0-A5BB-6E63B50C8B80}" type="parTrans" cxnId="{50FA1704-D77F-4C64-B469-EB99A265C8B4}">
      <dgm:prSet/>
      <dgm:spPr/>
      <dgm:t>
        <a:bodyPr/>
        <a:lstStyle/>
        <a:p>
          <a:endParaRPr lang="ru-RU"/>
        </a:p>
      </dgm:t>
    </dgm:pt>
    <dgm:pt modelId="{CF7CC4FD-A7CF-4BB7-BF94-3469044CABCC}" type="sibTrans" cxnId="{50FA1704-D77F-4C64-B469-EB99A265C8B4}">
      <dgm:prSet/>
      <dgm:spPr/>
      <dgm:t>
        <a:bodyPr/>
        <a:lstStyle/>
        <a:p>
          <a:endParaRPr lang="ru-RU"/>
        </a:p>
      </dgm:t>
    </dgm:pt>
    <dgm:pt modelId="{F120B4E8-6521-4DFB-B2EB-06B68C3F7A78}" type="pres">
      <dgm:prSet presAssocID="{2092D613-A710-4E78-B665-B6F1697C481D}" presName="compositeShape" presStyleCnt="0">
        <dgm:presLayoutVars>
          <dgm:chMax val="2"/>
          <dgm:dir/>
          <dgm:resizeHandles val="exact"/>
        </dgm:presLayoutVars>
      </dgm:prSet>
      <dgm:spPr/>
    </dgm:pt>
    <dgm:pt modelId="{5188000D-9A7C-46C7-8D63-C9062DB9BBFC}" type="pres">
      <dgm:prSet presAssocID="{2092D613-A710-4E78-B665-B6F1697C481D}" presName="ribbon" presStyleLbl="node1" presStyleIdx="0" presStyleCnt="1"/>
      <dgm:spPr/>
    </dgm:pt>
    <dgm:pt modelId="{31117BD8-EDFB-4B62-A23B-F9A81288DE3E}" type="pres">
      <dgm:prSet presAssocID="{2092D613-A710-4E78-B665-B6F1697C481D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4F584F18-6A07-4C2C-BBF8-91B9155A7CB0}" type="pres">
      <dgm:prSet presAssocID="{2092D613-A710-4E78-B665-B6F1697C481D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0FA1704-D77F-4C64-B469-EB99A265C8B4}" srcId="{2092D613-A710-4E78-B665-B6F1697C481D}" destId="{646C4FE3-62C5-4D2C-A2AC-78A1A8E34D32}" srcOrd="1" destOrd="0" parTransId="{DD6C7085-588F-4BF0-A5BB-6E63B50C8B80}" sibTransId="{CF7CC4FD-A7CF-4BB7-BF94-3469044CABCC}"/>
    <dgm:cxn modelId="{710F5765-FE80-4F64-B2EA-8DD79B330A27}" type="presOf" srcId="{646C4FE3-62C5-4D2C-A2AC-78A1A8E34D32}" destId="{4F584F18-6A07-4C2C-BBF8-91B9155A7CB0}" srcOrd="0" destOrd="0" presId="urn:microsoft.com/office/officeart/2005/8/layout/arrow6"/>
    <dgm:cxn modelId="{9E30516D-6F50-4C86-8454-23D8B9F07A2C}" type="presOf" srcId="{0CF23CB6-BB3D-4510-B160-5FAF04507C6B}" destId="{31117BD8-EDFB-4B62-A23B-F9A81288DE3E}" srcOrd="0" destOrd="0" presId="urn:microsoft.com/office/officeart/2005/8/layout/arrow6"/>
    <dgm:cxn modelId="{8BF47BB2-F7FF-4E25-97BB-153AD6707D6A}" type="presOf" srcId="{2092D613-A710-4E78-B665-B6F1697C481D}" destId="{F120B4E8-6521-4DFB-B2EB-06B68C3F7A78}" srcOrd="0" destOrd="0" presId="urn:microsoft.com/office/officeart/2005/8/layout/arrow6"/>
    <dgm:cxn modelId="{77EDA6F4-9E6F-4D64-BC46-3F60CF158337}" srcId="{2092D613-A710-4E78-B665-B6F1697C481D}" destId="{0CF23CB6-BB3D-4510-B160-5FAF04507C6B}" srcOrd="0" destOrd="0" parTransId="{305DD6C1-FB28-44B8-A1D5-0F51FB03C3E7}" sibTransId="{6AFB1B6F-97FE-4D68-AFA7-7DFDADC98EAE}"/>
    <dgm:cxn modelId="{52123DAA-5238-4A60-A30C-C9C71B2729E5}" type="presParOf" srcId="{F120B4E8-6521-4DFB-B2EB-06B68C3F7A78}" destId="{5188000D-9A7C-46C7-8D63-C9062DB9BBFC}" srcOrd="0" destOrd="0" presId="urn:microsoft.com/office/officeart/2005/8/layout/arrow6"/>
    <dgm:cxn modelId="{2B89D3E8-A33C-452F-90D3-D60956BC8F37}" type="presParOf" srcId="{F120B4E8-6521-4DFB-B2EB-06B68C3F7A78}" destId="{31117BD8-EDFB-4B62-A23B-F9A81288DE3E}" srcOrd="1" destOrd="0" presId="urn:microsoft.com/office/officeart/2005/8/layout/arrow6"/>
    <dgm:cxn modelId="{9B390564-306A-4D5E-89D7-EF7FDCFA2933}" type="presParOf" srcId="{F120B4E8-6521-4DFB-B2EB-06B68C3F7A78}" destId="{4F584F18-6A07-4C2C-BBF8-91B9155A7CB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481567-E871-4439-A65A-B4FD64A8A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6DC1C9-FD60-4EFF-B691-E3BA8C2F9C3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Незачёт</a:t>
          </a:r>
        </a:p>
      </dgm:t>
    </dgm:pt>
    <dgm:pt modelId="{44CDB3F7-2A4C-4ECB-807A-0F281AD57F37}" type="parTrans" cxnId="{A7BD926A-91B8-4574-AB94-A5E0347E5161}">
      <dgm:prSet/>
      <dgm:spPr/>
      <dgm:t>
        <a:bodyPr/>
        <a:lstStyle/>
        <a:p>
          <a:endParaRPr lang="ru-RU"/>
        </a:p>
      </dgm:t>
    </dgm:pt>
    <dgm:pt modelId="{97A1DFCD-319D-4D11-A779-1CB9F4B7562B}" type="sibTrans" cxnId="{A7BD926A-91B8-4574-AB94-A5E0347E5161}">
      <dgm:prSet/>
      <dgm:spPr/>
      <dgm:t>
        <a:bodyPr/>
        <a:lstStyle/>
        <a:p>
          <a:endParaRPr lang="ru-RU"/>
        </a:p>
      </dgm:t>
    </dgm:pt>
    <dgm:pt modelId="{28347321-445E-473A-B20E-12F4BD27FA75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2800" dirty="0"/>
            <a:t> произошла подмена темы</a:t>
          </a:r>
        </a:p>
      </dgm:t>
    </dgm:pt>
    <dgm:pt modelId="{3BD231D6-5E21-422F-A25F-C8929DEFA19F}" type="parTrans" cxnId="{88F32E57-D8B3-4CE9-B1F4-2FFB5F88C90F}">
      <dgm:prSet/>
      <dgm:spPr/>
      <dgm:t>
        <a:bodyPr/>
        <a:lstStyle/>
        <a:p>
          <a:endParaRPr lang="ru-RU"/>
        </a:p>
      </dgm:t>
    </dgm:pt>
    <dgm:pt modelId="{8BD681A7-FCDF-4D17-8DB8-7F8420772D12}" type="sibTrans" cxnId="{88F32E57-D8B3-4CE9-B1F4-2FFB5F88C90F}">
      <dgm:prSet/>
      <dgm:spPr/>
      <dgm:t>
        <a:bodyPr/>
        <a:lstStyle/>
        <a:p>
          <a:endParaRPr lang="ru-RU"/>
        </a:p>
      </dgm:t>
    </dgm:pt>
    <dgm:pt modelId="{63E76E9C-D4EE-4FE2-A9B1-ABE6D8F961F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2800" dirty="0"/>
            <a:t> в сочинении нет ответа на   вопрос, поставленный в теме</a:t>
          </a:r>
        </a:p>
      </dgm:t>
    </dgm:pt>
    <dgm:pt modelId="{5C7DB5ED-2E9B-4AC6-ABC1-17DA2EC0FC4B}" type="parTrans" cxnId="{B6FB17F3-8618-4344-AB06-33F424E2F616}">
      <dgm:prSet/>
      <dgm:spPr/>
      <dgm:t>
        <a:bodyPr/>
        <a:lstStyle/>
        <a:p>
          <a:endParaRPr lang="ru-RU"/>
        </a:p>
      </dgm:t>
    </dgm:pt>
    <dgm:pt modelId="{52740D21-3705-42E3-AEC5-085A52980911}" type="sibTrans" cxnId="{B6FB17F3-8618-4344-AB06-33F424E2F616}">
      <dgm:prSet/>
      <dgm:spPr/>
      <dgm:t>
        <a:bodyPr/>
        <a:lstStyle/>
        <a:p>
          <a:endParaRPr lang="ru-RU"/>
        </a:p>
      </dgm:t>
    </dgm:pt>
    <dgm:pt modelId="{1FEC4763-7314-4E2A-A240-A6646025C9D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2800" dirty="0"/>
            <a:t> в сочинении не прослеживается конкретной цели высказывания</a:t>
          </a:r>
        </a:p>
      </dgm:t>
    </dgm:pt>
    <dgm:pt modelId="{3FC1E817-9185-4925-86B2-FEA3491DC3BD}" type="parTrans" cxnId="{08B8DCDA-2953-416D-BB4E-D5E902885A4F}">
      <dgm:prSet/>
      <dgm:spPr/>
      <dgm:t>
        <a:bodyPr/>
        <a:lstStyle/>
        <a:p>
          <a:endParaRPr lang="ru-RU"/>
        </a:p>
      </dgm:t>
    </dgm:pt>
    <dgm:pt modelId="{C93CE4F2-36B7-4CFF-8227-7690513BA441}" type="sibTrans" cxnId="{08B8DCDA-2953-416D-BB4E-D5E902885A4F}">
      <dgm:prSet/>
      <dgm:spPr/>
      <dgm:t>
        <a:bodyPr/>
        <a:lstStyle/>
        <a:p>
          <a:endParaRPr lang="ru-RU"/>
        </a:p>
      </dgm:t>
    </dgm:pt>
    <dgm:pt modelId="{67F7E819-7F50-45E3-A18C-4FAFFB0159BE}" type="pres">
      <dgm:prSet presAssocID="{A1481567-E871-4439-A65A-B4FD64A8A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B005E8D-2F53-4095-80D5-B6C052EF26C0}" type="pres">
      <dgm:prSet presAssocID="{256DC1C9-FD60-4EFF-B691-E3BA8C2F9C36}" presName="root1" presStyleCnt="0"/>
      <dgm:spPr/>
    </dgm:pt>
    <dgm:pt modelId="{89F15E7F-7E00-47BD-85C8-2D4D35B63206}" type="pres">
      <dgm:prSet presAssocID="{256DC1C9-FD60-4EFF-B691-E3BA8C2F9C36}" presName="LevelOneTextNode" presStyleLbl="node0" presStyleIdx="0" presStyleCnt="1" custLinFactNeighborY="-98">
        <dgm:presLayoutVars>
          <dgm:chPref val="3"/>
        </dgm:presLayoutVars>
      </dgm:prSet>
      <dgm:spPr/>
    </dgm:pt>
    <dgm:pt modelId="{B1E3AF4F-4FD6-4C9D-91E2-D3091DC8D5B8}" type="pres">
      <dgm:prSet presAssocID="{256DC1C9-FD60-4EFF-B691-E3BA8C2F9C36}" presName="level2hierChild" presStyleCnt="0"/>
      <dgm:spPr/>
    </dgm:pt>
    <dgm:pt modelId="{B26DB378-FF8F-4292-8673-1456BB8DF55D}" type="pres">
      <dgm:prSet presAssocID="{3BD231D6-5E21-422F-A25F-C8929DEFA19F}" presName="conn2-1" presStyleLbl="parChTrans1D2" presStyleIdx="0" presStyleCnt="3"/>
      <dgm:spPr/>
    </dgm:pt>
    <dgm:pt modelId="{1F6B7F48-BCD4-404C-A774-127E0FA86665}" type="pres">
      <dgm:prSet presAssocID="{3BD231D6-5E21-422F-A25F-C8929DEFA19F}" presName="connTx" presStyleLbl="parChTrans1D2" presStyleIdx="0" presStyleCnt="3"/>
      <dgm:spPr/>
    </dgm:pt>
    <dgm:pt modelId="{86F9145F-27CF-4CCC-8963-17AE16DC77DB}" type="pres">
      <dgm:prSet presAssocID="{28347321-445E-473A-B20E-12F4BD27FA75}" presName="root2" presStyleCnt="0"/>
      <dgm:spPr/>
    </dgm:pt>
    <dgm:pt modelId="{97F5CD30-80F1-4B14-964A-3723E03FACA8}" type="pres">
      <dgm:prSet presAssocID="{28347321-445E-473A-B20E-12F4BD27FA75}" presName="LevelTwoTextNode" presStyleLbl="node2" presStyleIdx="0" presStyleCnt="3" custScaleX="215130" custScaleY="98329">
        <dgm:presLayoutVars>
          <dgm:chPref val="3"/>
        </dgm:presLayoutVars>
      </dgm:prSet>
      <dgm:spPr/>
    </dgm:pt>
    <dgm:pt modelId="{FDAAE101-6BC3-492E-90A4-7EE56881906A}" type="pres">
      <dgm:prSet presAssocID="{28347321-445E-473A-B20E-12F4BD27FA75}" presName="level3hierChild" presStyleCnt="0"/>
      <dgm:spPr/>
    </dgm:pt>
    <dgm:pt modelId="{CB322CB3-7AEC-4133-89EB-A59C21246E61}" type="pres">
      <dgm:prSet presAssocID="{5C7DB5ED-2E9B-4AC6-ABC1-17DA2EC0FC4B}" presName="conn2-1" presStyleLbl="parChTrans1D2" presStyleIdx="1" presStyleCnt="3"/>
      <dgm:spPr/>
    </dgm:pt>
    <dgm:pt modelId="{5952E1C2-47BB-4692-BA10-BCC49399D4EC}" type="pres">
      <dgm:prSet presAssocID="{5C7DB5ED-2E9B-4AC6-ABC1-17DA2EC0FC4B}" presName="connTx" presStyleLbl="parChTrans1D2" presStyleIdx="1" presStyleCnt="3"/>
      <dgm:spPr/>
    </dgm:pt>
    <dgm:pt modelId="{BA790B7E-509C-4C37-955B-EC12AA3F1EA9}" type="pres">
      <dgm:prSet presAssocID="{63E76E9C-D4EE-4FE2-A9B1-ABE6D8F961F7}" presName="root2" presStyleCnt="0"/>
      <dgm:spPr/>
    </dgm:pt>
    <dgm:pt modelId="{406907CD-B9B1-4134-BD11-1DA697F0B889}" type="pres">
      <dgm:prSet presAssocID="{63E76E9C-D4EE-4FE2-A9B1-ABE6D8F961F7}" presName="LevelTwoTextNode" presStyleLbl="node2" presStyleIdx="1" presStyleCnt="3" custScaleX="214354" custScaleY="124788">
        <dgm:presLayoutVars>
          <dgm:chPref val="3"/>
        </dgm:presLayoutVars>
      </dgm:prSet>
      <dgm:spPr/>
    </dgm:pt>
    <dgm:pt modelId="{25D9BEC5-108C-497E-A65B-00E30FE427D9}" type="pres">
      <dgm:prSet presAssocID="{63E76E9C-D4EE-4FE2-A9B1-ABE6D8F961F7}" presName="level3hierChild" presStyleCnt="0"/>
      <dgm:spPr/>
    </dgm:pt>
    <dgm:pt modelId="{1A648797-E377-45E0-87E8-EDB7B6D33571}" type="pres">
      <dgm:prSet presAssocID="{3FC1E817-9185-4925-86B2-FEA3491DC3BD}" presName="conn2-1" presStyleLbl="parChTrans1D2" presStyleIdx="2" presStyleCnt="3"/>
      <dgm:spPr/>
    </dgm:pt>
    <dgm:pt modelId="{15563A19-2BE8-4D03-AB27-4F8F6034910C}" type="pres">
      <dgm:prSet presAssocID="{3FC1E817-9185-4925-86B2-FEA3491DC3BD}" presName="connTx" presStyleLbl="parChTrans1D2" presStyleIdx="2" presStyleCnt="3"/>
      <dgm:spPr/>
    </dgm:pt>
    <dgm:pt modelId="{C74F95DB-65DF-4748-92D6-812A991B75EF}" type="pres">
      <dgm:prSet presAssocID="{1FEC4763-7314-4E2A-A240-A6646025C9D0}" presName="root2" presStyleCnt="0"/>
      <dgm:spPr/>
    </dgm:pt>
    <dgm:pt modelId="{827F9630-2037-4C6A-873D-C7B02CABD403}" type="pres">
      <dgm:prSet presAssocID="{1FEC4763-7314-4E2A-A240-A6646025C9D0}" presName="LevelTwoTextNode" presStyleLbl="node2" presStyleIdx="2" presStyleCnt="3" custScaleX="216941" custScaleY="153712">
        <dgm:presLayoutVars>
          <dgm:chPref val="3"/>
        </dgm:presLayoutVars>
      </dgm:prSet>
      <dgm:spPr/>
    </dgm:pt>
    <dgm:pt modelId="{DE768DEE-BC2D-4771-87C2-E407D4822262}" type="pres">
      <dgm:prSet presAssocID="{1FEC4763-7314-4E2A-A240-A6646025C9D0}" presName="level3hierChild" presStyleCnt="0"/>
      <dgm:spPr/>
    </dgm:pt>
  </dgm:ptLst>
  <dgm:cxnLst>
    <dgm:cxn modelId="{AADC6509-752A-40BD-8068-47321425B590}" type="presOf" srcId="{5C7DB5ED-2E9B-4AC6-ABC1-17DA2EC0FC4B}" destId="{5952E1C2-47BB-4692-BA10-BCC49399D4EC}" srcOrd="1" destOrd="0" presId="urn:microsoft.com/office/officeart/2008/layout/HorizontalMultiLevelHierarchy"/>
    <dgm:cxn modelId="{1AF00E1F-26DA-4795-8AD2-9A7829530CB7}" type="presOf" srcId="{3FC1E817-9185-4925-86B2-FEA3491DC3BD}" destId="{15563A19-2BE8-4D03-AB27-4F8F6034910C}" srcOrd="1" destOrd="0" presId="urn:microsoft.com/office/officeart/2008/layout/HorizontalMultiLevelHierarchy"/>
    <dgm:cxn modelId="{EEB5E522-7074-4720-9BD8-D74C7F6EA191}" type="presOf" srcId="{3BD231D6-5E21-422F-A25F-C8929DEFA19F}" destId="{1F6B7F48-BCD4-404C-A774-127E0FA86665}" srcOrd="1" destOrd="0" presId="urn:microsoft.com/office/officeart/2008/layout/HorizontalMultiLevelHierarchy"/>
    <dgm:cxn modelId="{8661563F-CEE3-4EBE-87D5-7021D76DA5AF}" type="presOf" srcId="{63E76E9C-D4EE-4FE2-A9B1-ABE6D8F961F7}" destId="{406907CD-B9B1-4134-BD11-1DA697F0B889}" srcOrd="0" destOrd="0" presId="urn:microsoft.com/office/officeart/2008/layout/HorizontalMultiLevelHierarchy"/>
    <dgm:cxn modelId="{89B67042-C398-494A-9D4E-A6B7A7C1A5A9}" type="presOf" srcId="{3BD231D6-5E21-422F-A25F-C8929DEFA19F}" destId="{B26DB378-FF8F-4292-8673-1456BB8DF55D}" srcOrd="0" destOrd="0" presId="urn:microsoft.com/office/officeart/2008/layout/HorizontalMultiLevelHierarchy"/>
    <dgm:cxn modelId="{A7BD926A-91B8-4574-AB94-A5E0347E5161}" srcId="{A1481567-E871-4439-A65A-B4FD64A8A7D5}" destId="{256DC1C9-FD60-4EFF-B691-E3BA8C2F9C36}" srcOrd="0" destOrd="0" parTransId="{44CDB3F7-2A4C-4ECB-807A-0F281AD57F37}" sibTransId="{97A1DFCD-319D-4D11-A779-1CB9F4B7562B}"/>
    <dgm:cxn modelId="{88F32E57-D8B3-4CE9-B1F4-2FFB5F88C90F}" srcId="{256DC1C9-FD60-4EFF-B691-E3BA8C2F9C36}" destId="{28347321-445E-473A-B20E-12F4BD27FA75}" srcOrd="0" destOrd="0" parTransId="{3BD231D6-5E21-422F-A25F-C8929DEFA19F}" sibTransId="{8BD681A7-FCDF-4D17-8DB8-7F8420772D12}"/>
    <dgm:cxn modelId="{AB6C5879-345B-49F8-AEF5-6321760EFF2A}" type="presOf" srcId="{256DC1C9-FD60-4EFF-B691-E3BA8C2F9C36}" destId="{89F15E7F-7E00-47BD-85C8-2D4D35B63206}" srcOrd="0" destOrd="0" presId="urn:microsoft.com/office/officeart/2008/layout/HorizontalMultiLevelHierarchy"/>
    <dgm:cxn modelId="{ABBEB497-BB23-4565-BB88-B440B7C00CD3}" type="presOf" srcId="{3FC1E817-9185-4925-86B2-FEA3491DC3BD}" destId="{1A648797-E377-45E0-87E8-EDB7B6D33571}" srcOrd="0" destOrd="0" presId="urn:microsoft.com/office/officeart/2008/layout/HorizontalMultiLevelHierarchy"/>
    <dgm:cxn modelId="{6751F2A8-AFFA-4208-B936-805EEF34B4EA}" type="presOf" srcId="{5C7DB5ED-2E9B-4AC6-ABC1-17DA2EC0FC4B}" destId="{CB322CB3-7AEC-4133-89EB-A59C21246E61}" srcOrd="0" destOrd="0" presId="urn:microsoft.com/office/officeart/2008/layout/HorizontalMultiLevelHierarchy"/>
    <dgm:cxn modelId="{08B8DCDA-2953-416D-BB4E-D5E902885A4F}" srcId="{256DC1C9-FD60-4EFF-B691-E3BA8C2F9C36}" destId="{1FEC4763-7314-4E2A-A240-A6646025C9D0}" srcOrd="2" destOrd="0" parTransId="{3FC1E817-9185-4925-86B2-FEA3491DC3BD}" sibTransId="{C93CE4F2-36B7-4CFF-8227-7690513BA441}"/>
    <dgm:cxn modelId="{711B17DB-A048-4D72-B1C9-BF14A48795A8}" type="presOf" srcId="{28347321-445E-473A-B20E-12F4BD27FA75}" destId="{97F5CD30-80F1-4B14-964A-3723E03FACA8}" srcOrd="0" destOrd="0" presId="urn:microsoft.com/office/officeart/2008/layout/HorizontalMultiLevelHierarchy"/>
    <dgm:cxn modelId="{FCC3A4E6-2A16-4A99-9B03-1381D9426358}" type="presOf" srcId="{A1481567-E871-4439-A65A-B4FD64A8A7D5}" destId="{67F7E819-7F50-45E3-A18C-4FAFFB0159BE}" srcOrd="0" destOrd="0" presId="urn:microsoft.com/office/officeart/2008/layout/HorizontalMultiLevelHierarchy"/>
    <dgm:cxn modelId="{857E1DEF-653E-4945-9F14-E844464EE552}" type="presOf" srcId="{1FEC4763-7314-4E2A-A240-A6646025C9D0}" destId="{827F9630-2037-4C6A-873D-C7B02CABD403}" srcOrd="0" destOrd="0" presId="urn:microsoft.com/office/officeart/2008/layout/HorizontalMultiLevelHierarchy"/>
    <dgm:cxn modelId="{B6FB17F3-8618-4344-AB06-33F424E2F616}" srcId="{256DC1C9-FD60-4EFF-B691-E3BA8C2F9C36}" destId="{63E76E9C-D4EE-4FE2-A9B1-ABE6D8F961F7}" srcOrd="1" destOrd="0" parTransId="{5C7DB5ED-2E9B-4AC6-ABC1-17DA2EC0FC4B}" sibTransId="{52740D21-3705-42E3-AEC5-085A52980911}"/>
    <dgm:cxn modelId="{00FE0758-252E-4384-98AF-354581176EE2}" type="presParOf" srcId="{67F7E819-7F50-45E3-A18C-4FAFFB0159BE}" destId="{3B005E8D-2F53-4095-80D5-B6C052EF26C0}" srcOrd="0" destOrd="0" presId="urn:microsoft.com/office/officeart/2008/layout/HorizontalMultiLevelHierarchy"/>
    <dgm:cxn modelId="{E8678A09-DF8C-4629-AFB7-656AEADA25FE}" type="presParOf" srcId="{3B005E8D-2F53-4095-80D5-B6C052EF26C0}" destId="{89F15E7F-7E00-47BD-85C8-2D4D35B63206}" srcOrd="0" destOrd="0" presId="urn:microsoft.com/office/officeart/2008/layout/HorizontalMultiLevelHierarchy"/>
    <dgm:cxn modelId="{A54A4E06-D05F-4435-8446-22188EF2FCC1}" type="presParOf" srcId="{3B005E8D-2F53-4095-80D5-B6C052EF26C0}" destId="{B1E3AF4F-4FD6-4C9D-91E2-D3091DC8D5B8}" srcOrd="1" destOrd="0" presId="urn:microsoft.com/office/officeart/2008/layout/HorizontalMultiLevelHierarchy"/>
    <dgm:cxn modelId="{297FB500-FF94-41E3-B5CD-EDFDF728D97C}" type="presParOf" srcId="{B1E3AF4F-4FD6-4C9D-91E2-D3091DC8D5B8}" destId="{B26DB378-FF8F-4292-8673-1456BB8DF55D}" srcOrd="0" destOrd="0" presId="urn:microsoft.com/office/officeart/2008/layout/HorizontalMultiLevelHierarchy"/>
    <dgm:cxn modelId="{EC0A87D0-4453-44C3-8221-64656773AF29}" type="presParOf" srcId="{B26DB378-FF8F-4292-8673-1456BB8DF55D}" destId="{1F6B7F48-BCD4-404C-A774-127E0FA86665}" srcOrd="0" destOrd="0" presId="urn:microsoft.com/office/officeart/2008/layout/HorizontalMultiLevelHierarchy"/>
    <dgm:cxn modelId="{C66A193D-0177-429E-9FCB-68DAEE27200F}" type="presParOf" srcId="{B1E3AF4F-4FD6-4C9D-91E2-D3091DC8D5B8}" destId="{86F9145F-27CF-4CCC-8963-17AE16DC77DB}" srcOrd="1" destOrd="0" presId="urn:microsoft.com/office/officeart/2008/layout/HorizontalMultiLevelHierarchy"/>
    <dgm:cxn modelId="{956E33CE-B616-4C57-8A27-D074D7E0CF67}" type="presParOf" srcId="{86F9145F-27CF-4CCC-8963-17AE16DC77DB}" destId="{97F5CD30-80F1-4B14-964A-3723E03FACA8}" srcOrd="0" destOrd="0" presId="urn:microsoft.com/office/officeart/2008/layout/HorizontalMultiLevelHierarchy"/>
    <dgm:cxn modelId="{BE5692F1-6A91-4712-9701-3B68757EF968}" type="presParOf" srcId="{86F9145F-27CF-4CCC-8963-17AE16DC77DB}" destId="{FDAAE101-6BC3-492E-90A4-7EE56881906A}" srcOrd="1" destOrd="0" presId="urn:microsoft.com/office/officeart/2008/layout/HorizontalMultiLevelHierarchy"/>
    <dgm:cxn modelId="{E9A0581B-36DD-420E-ADEE-C808928E5D93}" type="presParOf" srcId="{B1E3AF4F-4FD6-4C9D-91E2-D3091DC8D5B8}" destId="{CB322CB3-7AEC-4133-89EB-A59C21246E61}" srcOrd="2" destOrd="0" presId="urn:microsoft.com/office/officeart/2008/layout/HorizontalMultiLevelHierarchy"/>
    <dgm:cxn modelId="{FCF62DE2-A33D-4B88-98F2-5BD158D954FA}" type="presParOf" srcId="{CB322CB3-7AEC-4133-89EB-A59C21246E61}" destId="{5952E1C2-47BB-4692-BA10-BCC49399D4EC}" srcOrd="0" destOrd="0" presId="urn:microsoft.com/office/officeart/2008/layout/HorizontalMultiLevelHierarchy"/>
    <dgm:cxn modelId="{2ACBFD84-4225-4C6A-99E3-400B9BF87E9D}" type="presParOf" srcId="{B1E3AF4F-4FD6-4C9D-91E2-D3091DC8D5B8}" destId="{BA790B7E-509C-4C37-955B-EC12AA3F1EA9}" srcOrd="3" destOrd="0" presId="urn:microsoft.com/office/officeart/2008/layout/HorizontalMultiLevelHierarchy"/>
    <dgm:cxn modelId="{700D9613-B671-4F7C-BDC1-8E2967F3AFD5}" type="presParOf" srcId="{BA790B7E-509C-4C37-955B-EC12AA3F1EA9}" destId="{406907CD-B9B1-4134-BD11-1DA697F0B889}" srcOrd="0" destOrd="0" presId="urn:microsoft.com/office/officeart/2008/layout/HorizontalMultiLevelHierarchy"/>
    <dgm:cxn modelId="{2544C6BB-3E76-43B3-ADA4-B87C976E9CAB}" type="presParOf" srcId="{BA790B7E-509C-4C37-955B-EC12AA3F1EA9}" destId="{25D9BEC5-108C-497E-A65B-00E30FE427D9}" srcOrd="1" destOrd="0" presId="urn:microsoft.com/office/officeart/2008/layout/HorizontalMultiLevelHierarchy"/>
    <dgm:cxn modelId="{B16098BF-02F6-47DA-88DA-EA8E83CB9DAA}" type="presParOf" srcId="{B1E3AF4F-4FD6-4C9D-91E2-D3091DC8D5B8}" destId="{1A648797-E377-45E0-87E8-EDB7B6D33571}" srcOrd="4" destOrd="0" presId="urn:microsoft.com/office/officeart/2008/layout/HorizontalMultiLevelHierarchy"/>
    <dgm:cxn modelId="{EEF1F309-E8C1-4CCA-9DEC-F83980813154}" type="presParOf" srcId="{1A648797-E377-45E0-87E8-EDB7B6D33571}" destId="{15563A19-2BE8-4D03-AB27-4F8F6034910C}" srcOrd="0" destOrd="0" presId="urn:microsoft.com/office/officeart/2008/layout/HorizontalMultiLevelHierarchy"/>
    <dgm:cxn modelId="{EE7841F4-5933-4365-B718-64DDF3B10DF3}" type="presParOf" srcId="{B1E3AF4F-4FD6-4C9D-91E2-D3091DC8D5B8}" destId="{C74F95DB-65DF-4748-92D6-812A991B75EF}" srcOrd="5" destOrd="0" presId="urn:microsoft.com/office/officeart/2008/layout/HorizontalMultiLevelHierarchy"/>
    <dgm:cxn modelId="{7E510BD4-1C4D-441F-928C-E0D0870DB029}" type="presParOf" srcId="{C74F95DB-65DF-4748-92D6-812A991B75EF}" destId="{827F9630-2037-4C6A-873D-C7B02CABD403}" srcOrd="0" destOrd="0" presId="urn:microsoft.com/office/officeart/2008/layout/HorizontalMultiLevelHierarchy"/>
    <dgm:cxn modelId="{BCD331A8-23BD-4486-8137-B84421603FA3}" type="presParOf" srcId="{C74F95DB-65DF-4748-92D6-812A991B75EF}" destId="{DE768DEE-BC2D-4771-87C2-E407D48222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481567-E871-4439-A65A-B4FD64A8A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6DC1C9-FD60-4EFF-B691-E3BA8C2F9C3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Незачёт</a:t>
          </a:r>
        </a:p>
      </dgm:t>
    </dgm:pt>
    <dgm:pt modelId="{44CDB3F7-2A4C-4ECB-807A-0F281AD57F37}" type="parTrans" cxnId="{A7BD926A-91B8-4574-AB94-A5E0347E5161}">
      <dgm:prSet/>
      <dgm:spPr/>
      <dgm:t>
        <a:bodyPr/>
        <a:lstStyle/>
        <a:p>
          <a:endParaRPr lang="ru-RU"/>
        </a:p>
      </dgm:t>
    </dgm:pt>
    <dgm:pt modelId="{97A1DFCD-319D-4D11-A779-1CB9F4B7562B}" type="sibTrans" cxnId="{A7BD926A-91B8-4574-AB94-A5E0347E5161}">
      <dgm:prSet/>
      <dgm:spPr/>
      <dgm:t>
        <a:bodyPr/>
        <a:lstStyle/>
        <a:p>
          <a:endParaRPr lang="ru-RU"/>
        </a:p>
      </dgm:t>
    </dgm:pt>
    <dgm:pt modelId="{28347321-445E-473A-B20E-12F4BD27FA75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dirty="0">
              <a:latin typeface="+mn-lt"/>
              <a:cs typeface="Times New Roman" panose="02020603050405020304" pitchFamily="18" charset="0"/>
            </a:rPr>
            <a:t>сочинение написано без опоры на литературный материал / приведён неверный литературный материал, не отвечающий теме</a:t>
          </a:r>
          <a:endParaRPr lang="ru-RU" sz="2800" dirty="0">
            <a:latin typeface="+mn-lt"/>
          </a:endParaRPr>
        </a:p>
      </dgm:t>
    </dgm:pt>
    <dgm:pt modelId="{3BD231D6-5E21-422F-A25F-C8929DEFA19F}" type="parTrans" cxnId="{88F32E57-D8B3-4CE9-B1F4-2FFB5F88C90F}">
      <dgm:prSet/>
      <dgm:spPr/>
      <dgm:t>
        <a:bodyPr/>
        <a:lstStyle/>
        <a:p>
          <a:endParaRPr lang="ru-RU"/>
        </a:p>
      </dgm:t>
    </dgm:pt>
    <dgm:pt modelId="{8BD681A7-FCDF-4D17-8DB8-7F8420772D12}" type="sibTrans" cxnId="{88F32E57-D8B3-4CE9-B1F4-2FFB5F88C90F}">
      <dgm:prSet/>
      <dgm:spPr/>
      <dgm:t>
        <a:bodyPr/>
        <a:lstStyle/>
        <a:p>
          <a:endParaRPr lang="ru-RU"/>
        </a:p>
      </dgm:t>
    </dgm:pt>
    <dgm:pt modelId="{63E76E9C-D4EE-4FE2-A9B1-ABE6D8F961F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dirty="0">
              <a:latin typeface="+mn-lt"/>
            </a:rPr>
            <a:t>сформулированы неверные аргументы для раскрытия темы</a:t>
          </a:r>
        </a:p>
      </dgm:t>
    </dgm:pt>
    <dgm:pt modelId="{5C7DB5ED-2E9B-4AC6-ABC1-17DA2EC0FC4B}" type="parTrans" cxnId="{B6FB17F3-8618-4344-AB06-33F424E2F616}">
      <dgm:prSet/>
      <dgm:spPr/>
      <dgm:t>
        <a:bodyPr/>
        <a:lstStyle/>
        <a:p>
          <a:endParaRPr lang="ru-RU"/>
        </a:p>
      </dgm:t>
    </dgm:pt>
    <dgm:pt modelId="{52740D21-3705-42E3-AEC5-085A52980911}" type="sibTrans" cxnId="{B6FB17F3-8618-4344-AB06-33F424E2F616}">
      <dgm:prSet/>
      <dgm:spPr/>
      <dgm:t>
        <a:bodyPr/>
        <a:lstStyle/>
        <a:p>
          <a:endParaRPr lang="ru-RU"/>
        </a:p>
      </dgm:t>
    </dgm:pt>
    <dgm:pt modelId="{1FEC4763-7314-4E2A-A240-A6646025C9D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dirty="0">
              <a:latin typeface="+mn-lt"/>
            </a:rPr>
            <a:t>литературные примеры не связаны с аргументами </a:t>
          </a:r>
        </a:p>
      </dgm:t>
    </dgm:pt>
    <dgm:pt modelId="{3FC1E817-9185-4925-86B2-FEA3491DC3BD}" type="parTrans" cxnId="{08B8DCDA-2953-416D-BB4E-D5E902885A4F}">
      <dgm:prSet/>
      <dgm:spPr/>
      <dgm:t>
        <a:bodyPr/>
        <a:lstStyle/>
        <a:p>
          <a:endParaRPr lang="ru-RU"/>
        </a:p>
      </dgm:t>
    </dgm:pt>
    <dgm:pt modelId="{C93CE4F2-36B7-4CFF-8227-7690513BA441}" type="sibTrans" cxnId="{08B8DCDA-2953-416D-BB4E-D5E902885A4F}">
      <dgm:prSet/>
      <dgm:spPr/>
      <dgm:t>
        <a:bodyPr/>
        <a:lstStyle/>
        <a:p>
          <a:endParaRPr lang="ru-RU"/>
        </a:p>
      </dgm:t>
    </dgm:pt>
    <dgm:pt modelId="{67F7E819-7F50-45E3-A18C-4FAFFB0159BE}" type="pres">
      <dgm:prSet presAssocID="{A1481567-E871-4439-A65A-B4FD64A8A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B005E8D-2F53-4095-80D5-B6C052EF26C0}" type="pres">
      <dgm:prSet presAssocID="{256DC1C9-FD60-4EFF-B691-E3BA8C2F9C36}" presName="root1" presStyleCnt="0"/>
      <dgm:spPr/>
    </dgm:pt>
    <dgm:pt modelId="{89F15E7F-7E00-47BD-85C8-2D4D35B63206}" type="pres">
      <dgm:prSet presAssocID="{256DC1C9-FD60-4EFF-B691-E3BA8C2F9C36}" presName="LevelOneTextNode" presStyleLbl="node0" presStyleIdx="0" presStyleCnt="1">
        <dgm:presLayoutVars>
          <dgm:chPref val="3"/>
        </dgm:presLayoutVars>
      </dgm:prSet>
      <dgm:spPr/>
    </dgm:pt>
    <dgm:pt modelId="{B1E3AF4F-4FD6-4C9D-91E2-D3091DC8D5B8}" type="pres">
      <dgm:prSet presAssocID="{256DC1C9-FD60-4EFF-B691-E3BA8C2F9C36}" presName="level2hierChild" presStyleCnt="0"/>
      <dgm:spPr/>
    </dgm:pt>
    <dgm:pt modelId="{B26DB378-FF8F-4292-8673-1456BB8DF55D}" type="pres">
      <dgm:prSet presAssocID="{3BD231D6-5E21-422F-A25F-C8929DEFA19F}" presName="conn2-1" presStyleLbl="parChTrans1D2" presStyleIdx="0" presStyleCnt="3"/>
      <dgm:spPr/>
    </dgm:pt>
    <dgm:pt modelId="{1F6B7F48-BCD4-404C-A774-127E0FA86665}" type="pres">
      <dgm:prSet presAssocID="{3BD231D6-5E21-422F-A25F-C8929DEFA19F}" presName="connTx" presStyleLbl="parChTrans1D2" presStyleIdx="0" presStyleCnt="3"/>
      <dgm:spPr/>
    </dgm:pt>
    <dgm:pt modelId="{86F9145F-27CF-4CCC-8963-17AE16DC77DB}" type="pres">
      <dgm:prSet presAssocID="{28347321-445E-473A-B20E-12F4BD27FA75}" presName="root2" presStyleCnt="0"/>
      <dgm:spPr/>
    </dgm:pt>
    <dgm:pt modelId="{97F5CD30-80F1-4B14-964A-3723E03FACA8}" type="pres">
      <dgm:prSet presAssocID="{28347321-445E-473A-B20E-12F4BD27FA75}" presName="LevelTwoTextNode" presStyleLbl="node2" presStyleIdx="0" presStyleCnt="3" custScaleX="340321" custScaleY="165089" custLinFactNeighborX="2065" custLinFactNeighborY="-69427">
        <dgm:presLayoutVars>
          <dgm:chPref val="3"/>
        </dgm:presLayoutVars>
      </dgm:prSet>
      <dgm:spPr/>
    </dgm:pt>
    <dgm:pt modelId="{FDAAE101-6BC3-492E-90A4-7EE56881906A}" type="pres">
      <dgm:prSet presAssocID="{28347321-445E-473A-B20E-12F4BD27FA75}" presName="level3hierChild" presStyleCnt="0"/>
      <dgm:spPr/>
    </dgm:pt>
    <dgm:pt modelId="{CB322CB3-7AEC-4133-89EB-A59C21246E61}" type="pres">
      <dgm:prSet presAssocID="{5C7DB5ED-2E9B-4AC6-ABC1-17DA2EC0FC4B}" presName="conn2-1" presStyleLbl="parChTrans1D2" presStyleIdx="1" presStyleCnt="3"/>
      <dgm:spPr/>
    </dgm:pt>
    <dgm:pt modelId="{5952E1C2-47BB-4692-BA10-BCC49399D4EC}" type="pres">
      <dgm:prSet presAssocID="{5C7DB5ED-2E9B-4AC6-ABC1-17DA2EC0FC4B}" presName="connTx" presStyleLbl="parChTrans1D2" presStyleIdx="1" presStyleCnt="3"/>
      <dgm:spPr/>
    </dgm:pt>
    <dgm:pt modelId="{BA790B7E-509C-4C37-955B-EC12AA3F1EA9}" type="pres">
      <dgm:prSet presAssocID="{63E76E9C-D4EE-4FE2-A9B1-ABE6D8F961F7}" presName="root2" presStyleCnt="0"/>
      <dgm:spPr/>
    </dgm:pt>
    <dgm:pt modelId="{406907CD-B9B1-4134-BD11-1DA697F0B889}" type="pres">
      <dgm:prSet presAssocID="{63E76E9C-D4EE-4FE2-A9B1-ABE6D8F961F7}" presName="LevelTwoTextNode" presStyleLbl="node2" presStyleIdx="1" presStyleCnt="3" custScaleX="341957" custScaleY="163548">
        <dgm:presLayoutVars>
          <dgm:chPref val="3"/>
        </dgm:presLayoutVars>
      </dgm:prSet>
      <dgm:spPr/>
    </dgm:pt>
    <dgm:pt modelId="{25D9BEC5-108C-497E-A65B-00E30FE427D9}" type="pres">
      <dgm:prSet presAssocID="{63E76E9C-D4EE-4FE2-A9B1-ABE6D8F961F7}" presName="level3hierChild" presStyleCnt="0"/>
      <dgm:spPr/>
    </dgm:pt>
    <dgm:pt modelId="{1A648797-E377-45E0-87E8-EDB7B6D33571}" type="pres">
      <dgm:prSet presAssocID="{3FC1E817-9185-4925-86B2-FEA3491DC3BD}" presName="conn2-1" presStyleLbl="parChTrans1D2" presStyleIdx="2" presStyleCnt="3"/>
      <dgm:spPr/>
    </dgm:pt>
    <dgm:pt modelId="{15563A19-2BE8-4D03-AB27-4F8F6034910C}" type="pres">
      <dgm:prSet presAssocID="{3FC1E817-9185-4925-86B2-FEA3491DC3BD}" presName="connTx" presStyleLbl="parChTrans1D2" presStyleIdx="2" presStyleCnt="3"/>
      <dgm:spPr/>
    </dgm:pt>
    <dgm:pt modelId="{C74F95DB-65DF-4748-92D6-812A991B75EF}" type="pres">
      <dgm:prSet presAssocID="{1FEC4763-7314-4E2A-A240-A6646025C9D0}" presName="root2" presStyleCnt="0"/>
      <dgm:spPr/>
    </dgm:pt>
    <dgm:pt modelId="{827F9630-2037-4C6A-873D-C7B02CABD403}" type="pres">
      <dgm:prSet presAssocID="{1FEC4763-7314-4E2A-A240-A6646025C9D0}" presName="LevelTwoTextNode" presStyleLbl="node2" presStyleIdx="2" presStyleCnt="3" custScaleX="341956" custScaleY="142765" custLinFactNeighborX="-1033" custLinFactNeighborY="52493">
        <dgm:presLayoutVars>
          <dgm:chPref val="3"/>
        </dgm:presLayoutVars>
      </dgm:prSet>
      <dgm:spPr/>
    </dgm:pt>
    <dgm:pt modelId="{DE768DEE-BC2D-4771-87C2-E407D4822262}" type="pres">
      <dgm:prSet presAssocID="{1FEC4763-7314-4E2A-A240-A6646025C9D0}" presName="level3hierChild" presStyleCnt="0"/>
      <dgm:spPr/>
    </dgm:pt>
  </dgm:ptLst>
  <dgm:cxnLst>
    <dgm:cxn modelId="{CD659733-9567-4E85-987B-278BF4DF5F68}" type="presOf" srcId="{5C7DB5ED-2E9B-4AC6-ABC1-17DA2EC0FC4B}" destId="{5952E1C2-47BB-4692-BA10-BCC49399D4EC}" srcOrd="1" destOrd="0" presId="urn:microsoft.com/office/officeart/2008/layout/HorizontalMultiLevelHierarchy"/>
    <dgm:cxn modelId="{A8CF523B-42C4-411C-93BB-ABBD500D1D2F}" type="presOf" srcId="{1FEC4763-7314-4E2A-A240-A6646025C9D0}" destId="{827F9630-2037-4C6A-873D-C7B02CABD403}" srcOrd="0" destOrd="0" presId="urn:microsoft.com/office/officeart/2008/layout/HorizontalMultiLevelHierarchy"/>
    <dgm:cxn modelId="{8F0E0960-E259-4C1C-809E-0A30A38FE5B9}" type="presOf" srcId="{3BD231D6-5E21-422F-A25F-C8929DEFA19F}" destId="{B26DB378-FF8F-4292-8673-1456BB8DF55D}" srcOrd="0" destOrd="0" presId="urn:microsoft.com/office/officeart/2008/layout/HorizontalMultiLevelHierarchy"/>
    <dgm:cxn modelId="{A7BD926A-91B8-4574-AB94-A5E0347E5161}" srcId="{A1481567-E871-4439-A65A-B4FD64A8A7D5}" destId="{256DC1C9-FD60-4EFF-B691-E3BA8C2F9C36}" srcOrd="0" destOrd="0" parTransId="{44CDB3F7-2A4C-4ECB-807A-0F281AD57F37}" sibTransId="{97A1DFCD-319D-4D11-A779-1CB9F4B7562B}"/>
    <dgm:cxn modelId="{88F32E57-D8B3-4CE9-B1F4-2FFB5F88C90F}" srcId="{256DC1C9-FD60-4EFF-B691-E3BA8C2F9C36}" destId="{28347321-445E-473A-B20E-12F4BD27FA75}" srcOrd="0" destOrd="0" parTransId="{3BD231D6-5E21-422F-A25F-C8929DEFA19F}" sibTransId="{8BD681A7-FCDF-4D17-8DB8-7F8420772D12}"/>
    <dgm:cxn modelId="{B3E90F78-037C-4B39-9580-DBD7DE4FF5E8}" type="presOf" srcId="{63E76E9C-D4EE-4FE2-A9B1-ABE6D8F961F7}" destId="{406907CD-B9B1-4134-BD11-1DA697F0B889}" srcOrd="0" destOrd="0" presId="urn:microsoft.com/office/officeart/2008/layout/HorizontalMultiLevelHierarchy"/>
    <dgm:cxn modelId="{2944B1A4-68F7-4E3F-A6CB-84DF653E8D24}" type="presOf" srcId="{3FC1E817-9185-4925-86B2-FEA3491DC3BD}" destId="{15563A19-2BE8-4D03-AB27-4F8F6034910C}" srcOrd="1" destOrd="0" presId="urn:microsoft.com/office/officeart/2008/layout/HorizontalMultiLevelHierarchy"/>
    <dgm:cxn modelId="{0C5B3DAE-C44C-42BF-A0DD-C63BCE84714D}" type="presOf" srcId="{28347321-445E-473A-B20E-12F4BD27FA75}" destId="{97F5CD30-80F1-4B14-964A-3723E03FACA8}" srcOrd="0" destOrd="0" presId="urn:microsoft.com/office/officeart/2008/layout/HorizontalMultiLevelHierarchy"/>
    <dgm:cxn modelId="{303090AF-117E-422F-AD7E-6625F0B2F898}" type="presOf" srcId="{256DC1C9-FD60-4EFF-B691-E3BA8C2F9C36}" destId="{89F15E7F-7E00-47BD-85C8-2D4D35B63206}" srcOrd="0" destOrd="0" presId="urn:microsoft.com/office/officeart/2008/layout/HorizontalMultiLevelHierarchy"/>
    <dgm:cxn modelId="{69DD15C3-F8AF-4D35-AB2C-8EDC3BE75094}" type="presOf" srcId="{3BD231D6-5E21-422F-A25F-C8929DEFA19F}" destId="{1F6B7F48-BCD4-404C-A774-127E0FA86665}" srcOrd="1" destOrd="0" presId="urn:microsoft.com/office/officeart/2008/layout/HorizontalMultiLevelHierarchy"/>
    <dgm:cxn modelId="{9DB18CD6-5CD1-4102-B926-B9DAA5CF24FA}" type="presOf" srcId="{3FC1E817-9185-4925-86B2-FEA3491DC3BD}" destId="{1A648797-E377-45E0-87E8-EDB7B6D33571}" srcOrd="0" destOrd="0" presId="urn:microsoft.com/office/officeart/2008/layout/HorizontalMultiLevelHierarchy"/>
    <dgm:cxn modelId="{7FE78BD7-007B-439C-B832-6CB105D7259E}" type="presOf" srcId="{A1481567-E871-4439-A65A-B4FD64A8A7D5}" destId="{67F7E819-7F50-45E3-A18C-4FAFFB0159BE}" srcOrd="0" destOrd="0" presId="urn:microsoft.com/office/officeart/2008/layout/HorizontalMultiLevelHierarchy"/>
    <dgm:cxn modelId="{08B8DCDA-2953-416D-BB4E-D5E902885A4F}" srcId="{256DC1C9-FD60-4EFF-B691-E3BA8C2F9C36}" destId="{1FEC4763-7314-4E2A-A240-A6646025C9D0}" srcOrd="2" destOrd="0" parTransId="{3FC1E817-9185-4925-86B2-FEA3491DC3BD}" sibTransId="{C93CE4F2-36B7-4CFF-8227-7690513BA441}"/>
    <dgm:cxn modelId="{AC6DB1DF-B431-4451-8915-5F4070DE92E6}" type="presOf" srcId="{5C7DB5ED-2E9B-4AC6-ABC1-17DA2EC0FC4B}" destId="{CB322CB3-7AEC-4133-89EB-A59C21246E61}" srcOrd="0" destOrd="0" presId="urn:microsoft.com/office/officeart/2008/layout/HorizontalMultiLevelHierarchy"/>
    <dgm:cxn modelId="{B6FB17F3-8618-4344-AB06-33F424E2F616}" srcId="{256DC1C9-FD60-4EFF-B691-E3BA8C2F9C36}" destId="{63E76E9C-D4EE-4FE2-A9B1-ABE6D8F961F7}" srcOrd="1" destOrd="0" parTransId="{5C7DB5ED-2E9B-4AC6-ABC1-17DA2EC0FC4B}" sibTransId="{52740D21-3705-42E3-AEC5-085A52980911}"/>
    <dgm:cxn modelId="{CECD2E67-3254-49C8-979C-451A5C3D9E49}" type="presParOf" srcId="{67F7E819-7F50-45E3-A18C-4FAFFB0159BE}" destId="{3B005E8D-2F53-4095-80D5-B6C052EF26C0}" srcOrd="0" destOrd="0" presId="urn:microsoft.com/office/officeart/2008/layout/HorizontalMultiLevelHierarchy"/>
    <dgm:cxn modelId="{9E15613D-3123-4C67-B1EE-4CE76606D5D3}" type="presParOf" srcId="{3B005E8D-2F53-4095-80D5-B6C052EF26C0}" destId="{89F15E7F-7E00-47BD-85C8-2D4D35B63206}" srcOrd="0" destOrd="0" presId="urn:microsoft.com/office/officeart/2008/layout/HorizontalMultiLevelHierarchy"/>
    <dgm:cxn modelId="{507BDBE1-7FB4-4283-9364-4D525BD87DBE}" type="presParOf" srcId="{3B005E8D-2F53-4095-80D5-B6C052EF26C0}" destId="{B1E3AF4F-4FD6-4C9D-91E2-D3091DC8D5B8}" srcOrd="1" destOrd="0" presId="urn:microsoft.com/office/officeart/2008/layout/HorizontalMultiLevelHierarchy"/>
    <dgm:cxn modelId="{5B7E498D-7E67-4A82-814A-39948C2ACD84}" type="presParOf" srcId="{B1E3AF4F-4FD6-4C9D-91E2-D3091DC8D5B8}" destId="{B26DB378-FF8F-4292-8673-1456BB8DF55D}" srcOrd="0" destOrd="0" presId="urn:microsoft.com/office/officeart/2008/layout/HorizontalMultiLevelHierarchy"/>
    <dgm:cxn modelId="{0DCB7977-CE4E-4A99-AE4C-74D359913BEF}" type="presParOf" srcId="{B26DB378-FF8F-4292-8673-1456BB8DF55D}" destId="{1F6B7F48-BCD4-404C-A774-127E0FA86665}" srcOrd="0" destOrd="0" presId="urn:microsoft.com/office/officeart/2008/layout/HorizontalMultiLevelHierarchy"/>
    <dgm:cxn modelId="{84082C2F-5359-40C6-B6F6-533FA99216E5}" type="presParOf" srcId="{B1E3AF4F-4FD6-4C9D-91E2-D3091DC8D5B8}" destId="{86F9145F-27CF-4CCC-8963-17AE16DC77DB}" srcOrd="1" destOrd="0" presId="urn:microsoft.com/office/officeart/2008/layout/HorizontalMultiLevelHierarchy"/>
    <dgm:cxn modelId="{C485DC27-EAC9-4B7E-B8ED-06CF16530014}" type="presParOf" srcId="{86F9145F-27CF-4CCC-8963-17AE16DC77DB}" destId="{97F5CD30-80F1-4B14-964A-3723E03FACA8}" srcOrd="0" destOrd="0" presId="urn:microsoft.com/office/officeart/2008/layout/HorizontalMultiLevelHierarchy"/>
    <dgm:cxn modelId="{7AB44317-8FBB-42D8-972D-4DD989809880}" type="presParOf" srcId="{86F9145F-27CF-4CCC-8963-17AE16DC77DB}" destId="{FDAAE101-6BC3-492E-90A4-7EE56881906A}" srcOrd="1" destOrd="0" presId="urn:microsoft.com/office/officeart/2008/layout/HorizontalMultiLevelHierarchy"/>
    <dgm:cxn modelId="{3C2CFF1A-0A7E-4C52-9821-F634EBFEDEA2}" type="presParOf" srcId="{B1E3AF4F-4FD6-4C9D-91E2-D3091DC8D5B8}" destId="{CB322CB3-7AEC-4133-89EB-A59C21246E61}" srcOrd="2" destOrd="0" presId="urn:microsoft.com/office/officeart/2008/layout/HorizontalMultiLevelHierarchy"/>
    <dgm:cxn modelId="{398360F6-15AD-42B4-86AE-27E03EA86C61}" type="presParOf" srcId="{CB322CB3-7AEC-4133-89EB-A59C21246E61}" destId="{5952E1C2-47BB-4692-BA10-BCC49399D4EC}" srcOrd="0" destOrd="0" presId="urn:microsoft.com/office/officeart/2008/layout/HorizontalMultiLevelHierarchy"/>
    <dgm:cxn modelId="{C60E98F4-1BF3-47D9-B6AC-0BC44E420E9D}" type="presParOf" srcId="{B1E3AF4F-4FD6-4C9D-91E2-D3091DC8D5B8}" destId="{BA790B7E-509C-4C37-955B-EC12AA3F1EA9}" srcOrd="3" destOrd="0" presId="urn:microsoft.com/office/officeart/2008/layout/HorizontalMultiLevelHierarchy"/>
    <dgm:cxn modelId="{EACAA8A5-34AD-475A-B644-72E9036BCE68}" type="presParOf" srcId="{BA790B7E-509C-4C37-955B-EC12AA3F1EA9}" destId="{406907CD-B9B1-4134-BD11-1DA697F0B889}" srcOrd="0" destOrd="0" presId="urn:microsoft.com/office/officeart/2008/layout/HorizontalMultiLevelHierarchy"/>
    <dgm:cxn modelId="{4527AC68-A188-49B3-8FF8-7445A7F914DD}" type="presParOf" srcId="{BA790B7E-509C-4C37-955B-EC12AA3F1EA9}" destId="{25D9BEC5-108C-497E-A65B-00E30FE427D9}" srcOrd="1" destOrd="0" presId="urn:microsoft.com/office/officeart/2008/layout/HorizontalMultiLevelHierarchy"/>
    <dgm:cxn modelId="{B11A9D6C-CB0F-4B89-BF83-F0750ACCCCC8}" type="presParOf" srcId="{B1E3AF4F-4FD6-4C9D-91E2-D3091DC8D5B8}" destId="{1A648797-E377-45E0-87E8-EDB7B6D33571}" srcOrd="4" destOrd="0" presId="urn:microsoft.com/office/officeart/2008/layout/HorizontalMultiLevelHierarchy"/>
    <dgm:cxn modelId="{85CD4524-90D7-47E9-84B1-07CECA4F6F32}" type="presParOf" srcId="{1A648797-E377-45E0-87E8-EDB7B6D33571}" destId="{15563A19-2BE8-4D03-AB27-4F8F6034910C}" srcOrd="0" destOrd="0" presId="urn:microsoft.com/office/officeart/2008/layout/HorizontalMultiLevelHierarchy"/>
    <dgm:cxn modelId="{F57C8BC1-D3A9-4B8E-9F07-521D3A269055}" type="presParOf" srcId="{B1E3AF4F-4FD6-4C9D-91E2-D3091DC8D5B8}" destId="{C74F95DB-65DF-4748-92D6-812A991B75EF}" srcOrd="5" destOrd="0" presId="urn:microsoft.com/office/officeart/2008/layout/HorizontalMultiLevelHierarchy"/>
    <dgm:cxn modelId="{D7DB60A4-5B7C-4B01-B52A-C4C6FA9FABE3}" type="presParOf" srcId="{C74F95DB-65DF-4748-92D6-812A991B75EF}" destId="{827F9630-2037-4C6A-873D-C7B02CABD403}" srcOrd="0" destOrd="0" presId="urn:microsoft.com/office/officeart/2008/layout/HorizontalMultiLevelHierarchy"/>
    <dgm:cxn modelId="{C22A1297-4C29-475D-98B5-CDA22A1D8EB7}" type="presParOf" srcId="{C74F95DB-65DF-4748-92D6-812A991B75EF}" destId="{DE768DEE-BC2D-4771-87C2-E407D48222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32210-076A-43F2-8C1E-F298EE8D70E5}">
      <dsp:nvSpPr>
        <dsp:cNvPr id="0" name=""/>
        <dsp:cNvSpPr/>
      </dsp:nvSpPr>
      <dsp:spPr>
        <a:xfrm>
          <a:off x="665856" y="662301"/>
          <a:ext cx="3952237" cy="1184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Документы,  которые заполняют эксперты</a:t>
          </a:r>
        </a:p>
      </dsp:txBody>
      <dsp:txXfrm>
        <a:off x="700544" y="696989"/>
        <a:ext cx="3882861" cy="1114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0AB7A-5146-4978-8546-428A0064EE03}">
      <dsp:nvSpPr>
        <dsp:cNvPr id="0" name=""/>
        <dsp:cNvSpPr/>
      </dsp:nvSpPr>
      <dsp:spPr>
        <a:xfrm>
          <a:off x="0" y="0"/>
          <a:ext cx="5171673" cy="3944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Требования</a:t>
          </a:r>
        </a:p>
      </dsp:txBody>
      <dsp:txXfrm>
        <a:off x="0" y="0"/>
        <a:ext cx="5171673" cy="1183277"/>
      </dsp:txXfrm>
    </dsp:sp>
    <dsp:sp modelId="{56C750EC-19A5-4E33-BF22-74E0AE899CDE}">
      <dsp:nvSpPr>
        <dsp:cNvPr id="0" name=""/>
        <dsp:cNvSpPr/>
      </dsp:nvSpPr>
      <dsp:spPr>
        <a:xfrm>
          <a:off x="522543" y="1184432"/>
          <a:ext cx="4137338" cy="1189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Требование №1. «Объём итогового сочинения»</a:t>
          </a:r>
        </a:p>
      </dsp:txBody>
      <dsp:txXfrm>
        <a:off x="557375" y="1219264"/>
        <a:ext cx="4067674" cy="1119583"/>
      </dsp:txXfrm>
    </dsp:sp>
    <dsp:sp modelId="{A6C334CC-FBF1-4B5F-A287-D2F5930C236D}">
      <dsp:nvSpPr>
        <dsp:cNvPr id="0" name=""/>
        <dsp:cNvSpPr/>
      </dsp:nvSpPr>
      <dsp:spPr>
        <a:xfrm>
          <a:off x="522543" y="2556641"/>
          <a:ext cx="4137338" cy="1189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Требование № 2. «Самостоятельность написания итогового сочинения»</a:t>
          </a:r>
        </a:p>
      </dsp:txBody>
      <dsp:txXfrm>
        <a:off x="557375" y="2591473"/>
        <a:ext cx="4067674" cy="1119583"/>
      </dsp:txXfrm>
    </dsp:sp>
    <dsp:sp modelId="{88BD0FB8-A11C-46C6-AB0F-795853CAE55A}">
      <dsp:nvSpPr>
        <dsp:cNvPr id="0" name=""/>
        <dsp:cNvSpPr/>
      </dsp:nvSpPr>
      <dsp:spPr>
        <a:xfrm>
          <a:off x="5570300" y="0"/>
          <a:ext cx="5171673" cy="3944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Критерии</a:t>
          </a:r>
        </a:p>
      </dsp:txBody>
      <dsp:txXfrm>
        <a:off x="5570300" y="0"/>
        <a:ext cx="5171673" cy="1183277"/>
      </dsp:txXfrm>
    </dsp:sp>
    <dsp:sp modelId="{29C993B7-D597-4B49-924C-A4546DBD137A}">
      <dsp:nvSpPr>
        <dsp:cNvPr id="0" name=""/>
        <dsp:cNvSpPr/>
      </dsp:nvSpPr>
      <dsp:spPr>
        <a:xfrm>
          <a:off x="6082092" y="1184023"/>
          <a:ext cx="4137338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Критерий № 1. «Соответствие теме»</a:t>
          </a:r>
        </a:p>
      </dsp:txBody>
      <dsp:txXfrm>
        <a:off x="6095456" y="1197387"/>
        <a:ext cx="4110610" cy="429567"/>
      </dsp:txXfrm>
    </dsp:sp>
    <dsp:sp modelId="{F161FC0E-4EFD-4B1A-87CD-974C870ABE4A}">
      <dsp:nvSpPr>
        <dsp:cNvPr id="0" name=""/>
        <dsp:cNvSpPr/>
      </dsp:nvSpPr>
      <dsp:spPr>
        <a:xfrm>
          <a:off x="6082092" y="1710518"/>
          <a:ext cx="4137338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Критерий № 2. «Аргументация. Привлечение литературного материала»</a:t>
          </a:r>
        </a:p>
      </dsp:txBody>
      <dsp:txXfrm>
        <a:off x="6095456" y="1723882"/>
        <a:ext cx="4110610" cy="429567"/>
      </dsp:txXfrm>
    </dsp:sp>
    <dsp:sp modelId="{9B39AF9D-E08B-4076-91DD-10EE59402010}">
      <dsp:nvSpPr>
        <dsp:cNvPr id="0" name=""/>
        <dsp:cNvSpPr/>
      </dsp:nvSpPr>
      <dsp:spPr>
        <a:xfrm>
          <a:off x="6082092" y="2237012"/>
          <a:ext cx="4137338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Критерий № 3. «Композиция и логика рассуждения</a:t>
          </a:r>
          <a:r>
            <a:rPr lang="ru-RU" sz="1300" kern="1200" dirty="0"/>
            <a:t>»</a:t>
          </a:r>
        </a:p>
      </dsp:txBody>
      <dsp:txXfrm>
        <a:off x="6095456" y="2250376"/>
        <a:ext cx="4110610" cy="429567"/>
      </dsp:txXfrm>
    </dsp:sp>
    <dsp:sp modelId="{A8D1B4D9-CC3E-48DB-AA7E-55D73C739086}">
      <dsp:nvSpPr>
        <dsp:cNvPr id="0" name=""/>
        <dsp:cNvSpPr/>
      </dsp:nvSpPr>
      <dsp:spPr>
        <a:xfrm>
          <a:off x="6082092" y="2763507"/>
          <a:ext cx="4137338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Критерий № 4. «Качество письменной речи»</a:t>
          </a:r>
        </a:p>
      </dsp:txBody>
      <dsp:txXfrm>
        <a:off x="6095456" y="2776871"/>
        <a:ext cx="4110610" cy="429567"/>
      </dsp:txXfrm>
    </dsp:sp>
    <dsp:sp modelId="{C1CC35B1-B732-4DBF-B1B1-B7A4C3BB4596}">
      <dsp:nvSpPr>
        <dsp:cNvPr id="0" name=""/>
        <dsp:cNvSpPr/>
      </dsp:nvSpPr>
      <dsp:spPr>
        <a:xfrm>
          <a:off x="6065046" y="3340097"/>
          <a:ext cx="4137338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Критерий № 5. «Грамотность»</a:t>
          </a:r>
        </a:p>
      </dsp:txBody>
      <dsp:txXfrm>
        <a:off x="6078410" y="3353461"/>
        <a:ext cx="4110610" cy="429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860E4-8DC1-438D-BDA0-BA7BB5E093BE}">
      <dsp:nvSpPr>
        <dsp:cNvPr id="0" name=""/>
        <dsp:cNvSpPr/>
      </dsp:nvSpPr>
      <dsp:spPr>
        <a:xfrm>
          <a:off x="-5852611" y="-895699"/>
          <a:ext cx="6967556" cy="6967556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2C7D-5095-4F03-BEF7-DB231AC3C798}">
      <dsp:nvSpPr>
        <dsp:cNvPr id="0" name=""/>
        <dsp:cNvSpPr/>
      </dsp:nvSpPr>
      <dsp:spPr>
        <a:xfrm>
          <a:off x="487308" y="323406"/>
          <a:ext cx="5767262" cy="6472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n-lt"/>
              <a:cs typeface="Times New Roman" panose="02020603050405020304" pitchFamily="18" charset="0"/>
            </a:rPr>
            <a:t>Критерий № 1. Соответствие теме</a:t>
          </a:r>
        </a:p>
      </dsp:txBody>
      <dsp:txXfrm>
        <a:off x="487308" y="323406"/>
        <a:ext cx="5767262" cy="647226"/>
      </dsp:txXfrm>
    </dsp:sp>
    <dsp:sp modelId="{723EBBD0-3501-4991-BC7C-0DC03FC5FD29}">
      <dsp:nvSpPr>
        <dsp:cNvPr id="0" name=""/>
        <dsp:cNvSpPr/>
      </dsp:nvSpPr>
      <dsp:spPr>
        <a:xfrm>
          <a:off x="82791" y="242503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E99F-AD5D-4BB0-B81B-DB6C5F4269EB}">
      <dsp:nvSpPr>
        <dsp:cNvPr id="0" name=""/>
        <dsp:cNvSpPr/>
      </dsp:nvSpPr>
      <dsp:spPr>
        <a:xfrm>
          <a:off x="951092" y="1293935"/>
          <a:ext cx="5303478" cy="6472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n-lt"/>
              <a:cs typeface="Times New Roman" panose="02020603050405020304" pitchFamily="18" charset="0"/>
            </a:rPr>
            <a:t>Критерий № 2. Аргументация. Привлечение литературного материала</a:t>
          </a:r>
        </a:p>
      </dsp:txBody>
      <dsp:txXfrm>
        <a:off x="951092" y="1293935"/>
        <a:ext cx="5303478" cy="647226"/>
      </dsp:txXfrm>
    </dsp:sp>
    <dsp:sp modelId="{AEF2E23F-337E-4216-8743-8C9FB7E616A6}">
      <dsp:nvSpPr>
        <dsp:cNvPr id="0" name=""/>
        <dsp:cNvSpPr/>
      </dsp:nvSpPr>
      <dsp:spPr>
        <a:xfrm>
          <a:off x="546575" y="1213032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C97C5-B5D6-40F3-9338-016675ABCBD3}">
      <dsp:nvSpPr>
        <dsp:cNvPr id="0" name=""/>
        <dsp:cNvSpPr/>
      </dsp:nvSpPr>
      <dsp:spPr>
        <a:xfrm>
          <a:off x="1093436" y="2264465"/>
          <a:ext cx="5161134" cy="6472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n-lt"/>
              <a:cs typeface="Times New Roman" panose="02020603050405020304" pitchFamily="18" charset="0"/>
            </a:rPr>
            <a:t>Критерий № 3. Композиция и логика рассуждения</a:t>
          </a:r>
        </a:p>
      </dsp:txBody>
      <dsp:txXfrm>
        <a:off x="1093436" y="2264465"/>
        <a:ext cx="5161134" cy="647226"/>
      </dsp:txXfrm>
    </dsp:sp>
    <dsp:sp modelId="{92E522B6-84A9-4074-99AB-D623F238A8CD}">
      <dsp:nvSpPr>
        <dsp:cNvPr id="0" name=""/>
        <dsp:cNvSpPr/>
      </dsp:nvSpPr>
      <dsp:spPr>
        <a:xfrm>
          <a:off x="688919" y="2183562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0D589-D70A-48A3-A5E7-5B06CDE96D49}">
      <dsp:nvSpPr>
        <dsp:cNvPr id="0" name=""/>
        <dsp:cNvSpPr/>
      </dsp:nvSpPr>
      <dsp:spPr>
        <a:xfrm>
          <a:off x="951092" y="3234995"/>
          <a:ext cx="5303478" cy="6472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n-lt"/>
              <a:cs typeface="Times New Roman" panose="02020603050405020304" pitchFamily="18" charset="0"/>
            </a:rPr>
            <a:t>Критерий № 4. Качество письменной речи</a:t>
          </a:r>
        </a:p>
      </dsp:txBody>
      <dsp:txXfrm>
        <a:off x="951092" y="3234995"/>
        <a:ext cx="5303478" cy="647226"/>
      </dsp:txXfrm>
    </dsp:sp>
    <dsp:sp modelId="{A48A90FD-D373-4E51-91A6-B64D2852D531}">
      <dsp:nvSpPr>
        <dsp:cNvPr id="0" name=""/>
        <dsp:cNvSpPr/>
      </dsp:nvSpPr>
      <dsp:spPr>
        <a:xfrm>
          <a:off x="546575" y="3154091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51D40-0238-46C8-8A4E-1B70A2C7CAC7}">
      <dsp:nvSpPr>
        <dsp:cNvPr id="0" name=""/>
        <dsp:cNvSpPr/>
      </dsp:nvSpPr>
      <dsp:spPr>
        <a:xfrm>
          <a:off x="487308" y="4205524"/>
          <a:ext cx="5767262" cy="6472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n-lt"/>
              <a:cs typeface="Times New Roman" panose="02020603050405020304" pitchFamily="18" charset="0"/>
            </a:rPr>
            <a:t>Критерий № 5. Грамотность </a:t>
          </a:r>
        </a:p>
      </dsp:txBody>
      <dsp:txXfrm>
        <a:off x="487308" y="4205524"/>
        <a:ext cx="5767262" cy="647226"/>
      </dsp:txXfrm>
    </dsp:sp>
    <dsp:sp modelId="{70F9725D-9B8E-4AD2-A64E-D96CA36B8384}">
      <dsp:nvSpPr>
        <dsp:cNvPr id="0" name=""/>
        <dsp:cNvSpPr/>
      </dsp:nvSpPr>
      <dsp:spPr>
        <a:xfrm>
          <a:off x="82791" y="4124621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581FF-362C-47F0-A4A6-2E87378C8A55}">
      <dsp:nvSpPr>
        <dsp:cNvPr id="0" name=""/>
        <dsp:cNvSpPr/>
      </dsp:nvSpPr>
      <dsp:spPr>
        <a:xfrm>
          <a:off x="1711" y="4764"/>
          <a:ext cx="5738688" cy="762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Сочинение оценивается по 5 критериям</a:t>
          </a:r>
          <a:endParaRPr lang="ru-RU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711" y="4764"/>
        <a:ext cx="5738688" cy="762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8000D-9A7C-46C7-8D63-C9062DB9BBFC}">
      <dsp:nvSpPr>
        <dsp:cNvPr id="0" name=""/>
        <dsp:cNvSpPr/>
      </dsp:nvSpPr>
      <dsp:spPr>
        <a:xfrm>
          <a:off x="0" y="1688374"/>
          <a:ext cx="5478237" cy="2191294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17BD8-EDFB-4B62-A23B-F9A81288DE3E}">
      <dsp:nvSpPr>
        <dsp:cNvPr id="0" name=""/>
        <dsp:cNvSpPr/>
      </dsp:nvSpPr>
      <dsp:spPr>
        <a:xfrm>
          <a:off x="657388" y="2071850"/>
          <a:ext cx="1807818" cy="10737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Критерии № 1 и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№ 2 </a:t>
          </a:r>
          <a:r>
            <a:rPr lang="ru-RU" sz="1600" b="1" kern="1200" dirty="0">
              <a:solidFill>
                <a:srgbClr val="C00000"/>
              </a:solidFill>
              <a:cs typeface="Times New Roman" panose="02020603050405020304" pitchFamily="18" charset="0"/>
            </a:rPr>
            <a:t>–</a:t>
          </a:r>
          <a:r>
            <a:rPr lang="ru-RU" sz="1600" b="1" kern="1200" dirty="0">
              <a:solidFill>
                <a:srgbClr val="C00000"/>
              </a:solidFill>
            </a:rPr>
            <a:t> основные! 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657388" y="2071850"/>
        <a:ext cx="1807818" cy="1073734"/>
      </dsp:txXfrm>
    </dsp:sp>
    <dsp:sp modelId="{4F584F18-6A07-4C2C-BBF8-91B9155A7CB0}">
      <dsp:nvSpPr>
        <dsp:cNvPr id="0" name=""/>
        <dsp:cNvSpPr/>
      </dsp:nvSpPr>
      <dsp:spPr>
        <a:xfrm>
          <a:off x="2739118" y="2422457"/>
          <a:ext cx="2136512" cy="10737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Но для получения «зачёта» за всю работу нужно получить дополнительно «зачёт» ещё и по одному из критериев ( № 3, № 4, № 5).</a:t>
          </a:r>
          <a:endParaRPr lang="ru-RU" sz="1300" kern="1200" dirty="0"/>
        </a:p>
      </dsp:txBody>
      <dsp:txXfrm>
        <a:off x="2739118" y="2422457"/>
        <a:ext cx="2136512" cy="1073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48797-E377-45E0-87E8-EDB7B6D33571}">
      <dsp:nvSpPr>
        <dsp:cNvPr id="0" name=""/>
        <dsp:cNvSpPr/>
      </dsp:nvSpPr>
      <dsp:spPr>
        <a:xfrm>
          <a:off x="884914" y="1869805"/>
          <a:ext cx="466105" cy="973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052" y="0"/>
              </a:lnTo>
              <a:lnTo>
                <a:pt x="233052" y="973941"/>
              </a:lnTo>
              <a:lnTo>
                <a:pt x="466105" y="9739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90973" y="2329783"/>
        <a:ext cx="53986" cy="53986"/>
      </dsp:txXfrm>
    </dsp:sp>
    <dsp:sp modelId="{CB322CB3-7AEC-4133-89EB-A59C21246E61}">
      <dsp:nvSpPr>
        <dsp:cNvPr id="0" name=""/>
        <dsp:cNvSpPr/>
      </dsp:nvSpPr>
      <dsp:spPr>
        <a:xfrm>
          <a:off x="884914" y="1676707"/>
          <a:ext cx="466105" cy="193098"/>
        </a:xfrm>
        <a:custGeom>
          <a:avLst/>
          <a:gdLst/>
          <a:ahLst/>
          <a:cxnLst/>
          <a:rect l="0" t="0" r="0" b="0"/>
          <a:pathLst>
            <a:path>
              <a:moveTo>
                <a:pt x="0" y="193098"/>
              </a:moveTo>
              <a:lnTo>
                <a:pt x="233052" y="193098"/>
              </a:lnTo>
              <a:lnTo>
                <a:pt x="233052" y="0"/>
              </a:lnTo>
              <a:lnTo>
                <a:pt x="46610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05354" y="1760643"/>
        <a:ext cx="25226" cy="25226"/>
      </dsp:txXfrm>
    </dsp:sp>
    <dsp:sp modelId="{B26DB378-FF8F-4292-8673-1456BB8DF55D}">
      <dsp:nvSpPr>
        <dsp:cNvPr id="0" name=""/>
        <dsp:cNvSpPr/>
      </dsp:nvSpPr>
      <dsp:spPr>
        <a:xfrm>
          <a:off x="884914" y="706423"/>
          <a:ext cx="466105" cy="1163381"/>
        </a:xfrm>
        <a:custGeom>
          <a:avLst/>
          <a:gdLst/>
          <a:ahLst/>
          <a:cxnLst/>
          <a:rect l="0" t="0" r="0" b="0"/>
          <a:pathLst>
            <a:path>
              <a:moveTo>
                <a:pt x="0" y="1163381"/>
              </a:moveTo>
              <a:lnTo>
                <a:pt x="233052" y="1163381"/>
              </a:lnTo>
              <a:lnTo>
                <a:pt x="233052" y="0"/>
              </a:lnTo>
              <a:lnTo>
                <a:pt x="46610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86635" y="1256782"/>
        <a:ext cx="62664" cy="62664"/>
      </dsp:txXfrm>
    </dsp:sp>
    <dsp:sp modelId="{89F15E7F-7E00-47BD-85C8-2D4D35B63206}">
      <dsp:nvSpPr>
        <dsp:cNvPr id="0" name=""/>
        <dsp:cNvSpPr/>
      </dsp:nvSpPr>
      <dsp:spPr>
        <a:xfrm rot="16200000">
          <a:off x="-1340154" y="1514542"/>
          <a:ext cx="3739611" cy="71052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Незачёт</a:t>
          </a:r>
        </a:p>
      </dsp:txBody>
      <dsp:txXfrm>
        <a:off x="-1340154" y="1514542"/>
        <a:ext cx="3739611" cy="710526"/>
      </dsp:txXfrm>
    </dsp:sp>
    <dsp:sp modelId="{97F5CD30-80F1-4B14-964A-3723E03FACA8}">
      <dsp:nvSpPr>
        <dsp:cNvPr id="0" name=""/>
        <dsp:cNvSpPr/>
      </dsp:nvSpPr>
      <dsp:spPr>
        <a:xfrm>
          <a:off x="1351019" y="357097"/>
          <a:ext cx="5013660" cy="69865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произошла подмена темы</a:t>
          </a:r>
        </a:p>
      </dsp:txBody>
      <dsp:txXfrm>
        <a:off x="1351019" y="357097"/>
        <a:ext cx="5013660" cy="698653"/>
      </dsp:txXfrm>
    </dsp:sp>
    <dsp:sp modelId="{406907CD-B9B1-4134-BD11-1DA697F0B889}">
      <dsp:nvSpPr>
        <dsp:cNvPr id="0" name=""/>
        <dsp:cNvSpPr/>
      </dsp:nvSpPr>
      <dsp:spPr>
        <a:xfrm>
          <a:off x="1351019" y="1233381"/>
          <a:ext cx="4995575" cy="88665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в сочинении нет ответа на   вопрос, поставленный в теме</a:t>
          </a:r>
        </a:p>
      </dsp:txBody>
      <dsp:txXfrm>
        <a:off x="1351019" y="1233381"/>
        <a:ext cx="4995575" cy="886651"/>
      </dsp:txXfrm>
    </dsp:sp>
    <dsp:sp modelId="{827F9630-2037-4C6A-873D-C7B02CABD403}">
      <dsp:nvSpPr>
        <dsp:cNvPr id="0" name=""/>
        <dsp:cNvSpPr/>
      </dsp:nvSpPr>
      <dsp:spPr>
        <a:xfrm>
          <a:off x="1351019" y="2297664"/>
          <a:ext cx="5055865" cy="109216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в сочинении не прослеживается конкретной цели высказывания</a:t>
          </a:r>
        </a:p>
      </dsp:txBody>
      <dsp:txXfrm>
        <a:off x="1351019" y="2297664"/>
        <a:ext cx="5055865" cy="1092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48797-E377-45E0-87E8-EDB7B6D33571}">
      <dsp:nvSpPr>
        <dsp:cNvPr id="0" name=""/>
        <dsp:cNvSpPr/>
      </dsp:nvSpPr>
      <dsp:spPr>
        <a:xfrm>
          <a:off x="728769" y="2001817"/>
          <a:ext cx="450153" cy="1485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076" y="0"/>
              </a:lnTo>
              <a:lnTo>
                <a:pt x="225076" y="1485305"/>
              </a:lnTo>
              <a:lnTo>
                <a:pt x="450153" y="1485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15046" y="2705669"/>
        <a:ext cx="77601" cy="77601"/>
      </dsp:txXfrm>
    </dsp:sp>
    <dsp:sp modelId="{CB322CB3-7AEC-4133-89EB-A59C21246E61}">
      <dsp:nvSpPr>
        <dsp:cNvPr id="0" name=""/>
        <dsp:cNvSpPr/>
      </dsp:nvSpPr>
      <dsp:spPr>
        <a:xfrm>
          <a:off x="728769" y="1956097"/>
          <a:ext cx="474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335" y="45720"/>
              </a:lnTo>
              <a:lnTo>
                <a:pt x="237335" y="126486"/>
              </a:lnTo>
              <a:lnTo>
                <a:pt x="474670" y="1264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54067" y="1989780"/>
        <a:ext cx="24074" cy="24074"/>
      </dsp:txXfrm>
    </dsp:sp>
    <dsp:sp modelId="{B26DB378-FF8F-4292-8673-1456BB8DF55D}">
      <dsp:nvSpPr>
        <dsp:cNvPr id="0" name=""/>
        <dsp:cNvSpPr/>
      </dsp:nvSpPr>
      <dsp:spPr>
        <a:xfrm>
          <a:off x="728769" y="597278"/>
          <a:ext cx="518685" cy="1404539"/>
        </a:xfrm>
        <a:custGeom>
          <a:avLst/>
          <a:gdLst/>
          <a:ahLst/>
          <a:cxnLst/>
          <a:rect l="0" t="0" r="0" b="0"/>
          <a:pathLst>
            <a:path>
              <a:moveTo>
                <a:pt x="0" y="1404539"/>
              </a:moveTo>
              <a:lnTo>
                <a:pt x="259342" y="1404539"/>
              </a:lnTo>
              <a:lnTo>
                <a:pt x="259342" y="0"/>
              </a:lnTo>
              <a:lnTo>
                <a:pt x="51868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50680" y="1262116"/>
        <a:ext cx="74862" cy="74862"/>
      </dsp:txXfrm>
    </dsp:sp>
    <dsp:sp modelId="{89F15E7F-7E00-47BD-85C8-2D4D35B63206}">
      <dsp:nvSpPr>
        <dsp:cNvPr id="0" name=""/>
        <dsp:cNvSpPr/>
      </dsp:nvSpPr>
      <dsp:spPr>
        <a:xfrm rot="16200000">
          <a:off x="-1537187" y="1640025"/>
          <a:ext cx="3808332" cy="72358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Незачёт</a:t>
          </a:r>
        </a:p>
      </dsp:txBody>
      <dsp:txXfrm>
        <a:off x="-1537187" y="1640025"/>
        <a:ext cx="3808332" cy="723583"/>
      </dsp:txXfrm>
    </dsp:sp>
    <dsp:sp modelId="{97F5CD30-80F1-4B14-964A-3723E03FACA8}">
      <dsp:nvSpPr>
        <dsp:cNvPr id="0" name=""/>
        <dsp:cNvSpPr/>
      </dsp:nvSpPr>
      <dsp:spPr>
        <a:xfrm>
          <a:off x="1247454" y="0"/>
          <a:ext cx="8077017" cy="119455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Times New Roman" panose="02020603050405020304" pitchFamily="18" charset="0"/>
            </a:rPr>
            <a:t>сочинение написано без опоры на литературный материал / приведён неверный литературный материал, не отвечающий теме</a:t>
          </a:r>
          <a:endParaRPr lang="ru-RU" sz="2800" kern="1200" dirty="0">
            <a:latin typeface="+mn-lt"/>
          </a:endParaRPr>
        </a:p>
      </dsp:txBody>
      <dsp:txXfrm>
        <a:off x="1247454" y="0"/>
        <a:ext cx="8077017" cy="1194556"/>
      </dsp:txXfrm>
    </dsp:sp>
    <dsp:sp modelId="{406907CD-B9B1-4134-BD11-1DA697F0B889}">
      <dsp:nvSpPr>
        <dsp:cNvPr id="0" name=""/>
        <dsp:cNvSpPr/>
      </dsp:nvSpPr>
      <dsp:spPr>
        <a:xfrm>
          <a:off x="1203440" y="1490881"/>
          <a:ext cx="8115845" cy="1183405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</a:rPr>
            <a:t>сформулированы неверные аргументы для раскрытия темы</a:t>
          </a:r>
        </a:p>
      </dsp:txBody>
      <dsp:txXfrm>
        <a:off x="1203440" y="1490881"/>
        <a:ext cx="8115845" cy="1183405"/>
      </dsp:txXfrm>
    </dsp:sp>
    <dsp:sp modelId="{827F9630-2037-4C6A-873D-C7B02CABD403}">
      <dsp:nvSpPr>
        <dsp:cNvPr id="0" name=""/>
        <dsp:cNvSpPr/>
      </dsp:nvSpPr>
      <dsp:spPr>
        <a:xfrm>
          <a:off x="1178923" y="2970611"/>
          <a:ext cx="8115821" cy="103302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</a:rPr>
            <a:t>литературные примеры не связаны с аргументами </a:t>
          </a:r>
        </a:p>
      </dsp:txBody>
      <dsp:txXfrm>
        <a:off x="1178923" y="2970611"/>
        <a:ext cx="8115821" cy="1033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72322-F27D-45F6-BC38-31A0988EE53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708D-57BA-4A8F-B031-5AAC2775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9976-D2E8-4AB5-BD7D-4217AC6A8C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087C-BB7F-4260-87E1-51DAA16AF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9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A4B5-F2D9-4CED-B6B6-3FC514CA93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2A13-73F9-4850-8F3C-16A94AF825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2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9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1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9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43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5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2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51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0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19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9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1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8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17FFDCE-9016-44FC-968E-78EE1A7E05D3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6E5D7BA-2E95-41A6-9E78-A234694F7F79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.png"/><Relationship Id="rId5" Type="http://schemas.openxmlformats.org/officeDocument/2006/relationships/hyperlink" Target="https://www.consultant.ru/document/cons_doc_LAW_517243/" TargetMode="External"/><Relationship Id="rId4" Type="http://schemas.openxmlformats.org/officeDocument/2006/relationships/hyperlink" Target="https://doc.fipi.ru/itogovoe-sochinenie/RON_04-303_21.09.2023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slideLayout" Target="../slideLayouts/slideLayout15.xml"/><Relationship Id="rId16" Type="http://schemas.openxmlformats.org/officeDocument/2006/relationships/diagramQuickStyle" Target="../diagrams/quickStyle5.xml"/><Relationship Id="rId1" Type="http://schemas.openxmlformats.org/officeDocument/2006/relationships/themeOverride" Target="../theme/themeOverride2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0.xml"/><Relationship Id="rId5" Type="http://schemas.openxmlformats.org/officeDocument/2006/relationships/hyperlink" Target="https://www/" TargetMode="External"/><Relationship Id="rId4" Type="http://schemas.openxmlformats.org/officeDocument/2006/relationships/hyperlink" Target="https://fipi.ru/ege/dlya-predmetnyh-komissiy-subektov-rf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2.xml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065" y="4310291"/>
            <a:ext cx="6955972" cy="1665966"/>
          </a:xfrm>
        </p:spPr>
        <p:txBody>
          <a:bodyPr/>
          <a:lstStyle/>
          <a:p>
            <a:br>
              <a:rPr lang="ru-RU" dirty="0"/>
            </a:br>
            <a:r>
              <a:rPr lang="ru-RU" sz="3200" dirty="0">
                <a:solidFill>
                  <a:schemeClr val="bg1"/>
                </a:solidFill>
              </a:rPr>
              <a:t>Итоговое сочинение в 2025/2026 учебном году: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критерии оценивания</a:t>
            </a:r>
            <a:br>
              <a:rPr lang="ru-RU" sz="3200" dirty="0"/>
            </a:br>
            <a:br>
              <a:rPr lang="ru-RU" sz="2400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3708" y="4429276"/>
            <a:ext cx="353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+mj-lt"/>
              </a:rPr>
              <a:t>Малярова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С.Г., 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старший преподаватель </a:t>
            </a:r>
            <a:endParaRPr lang="en-US" b="1">
              <a:solidFill>
                <a:schemeClr val="bg1"/>
              </a:solidFill>
              <a:latin typeface="+mj-lt"/>
            </a:endParaRPr>
          </a:p>
          <a:p>
            <a:r>
              <a:rPr lang="ru-RU" b="1">
                <a:solidFill>
                  <a:schemeClr val="bg1"/>
                </a:solidFill>
                <a:latin typeface="+mj-lt"/>
              </a:rPr>
              <a:t>центра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РПМ</a:t>
            </a:r>
          </a:p>
        </p:txBody>
      </p:sp>
    </p:spTree>
    <p:extLst>
      <p:ext uri="{BB962C8B-B14F-4D97-AF65-F5344CB8AC3E}">
        <p14:creationId xmlns:p14="http://schemas.microsoft.com/office/powerpoint/2010/main" val="2029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274638"/>
            <a:ext cx="11047562" cy="8521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Итоговое сочинение –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2025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2026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уч.г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C27A1C-AB35-459D-9C23-EACC378847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4" r="4770" b="1522"/>
          <a:stretch/>
        </p:blipFill>
        <p:spPr>
          <a:xfrm>
            <a:off x="296333" y="2180354"/>
            <a:ext cx="5354768" cy="32102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9D4A44-CF90-4561-97B3-04341F5A05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80" t="28478" r="28534" b="42174"/>
          <a:stretch/>
        </p:blipFill>
        <p:spPr>
          <a:xfrm>
            <a:off x="5909093" y="2207653"/>
            <a:ext cx="6055585" cy="3182926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C24B0-6DFA-4395-ABB6-225042B65C32}"/>
              </a:ext>
            </a:extLst>
          </p:cNvPr>
          <p:cNvSpPr txBox="1"/>
          <p:nvPr/>
        </p:nvSpPr>
        <p:spPr>
          <a:xfrm>
            <a:off x="534837" y="1189003"/>
            <a:ext cx="10903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Для сравнения:</a:t>
            </a:r>
          </a:p>
          <a:p>
            <a:r>
              <a:rPr lang="ru-RU" sz="2400" b="1" dirty="0"/>
              <a:t>2025/2026 </a:t>
            </a:r>
            <a:r>
              <a:rPr lang="ru-RU" sz="2400" b="1" dirty="0" err="1"/>
              <a:t>уч.г</a:t>
            </a:r>
            <a:r>
              <a:rPr lang="ru-RU" sz="2400" b="1" dirty="0"/>
              <a:t>.                                                                     2024/2025 </a:t>
            </a:r>
            <a:r>
              <a:rPr lang="ru-RU" sz="2400" b="1" dirty="0" err="1"/>
              <a:t>уч.г</a:t>
            </a:r>
            <a:r>
              <a:rPr lang="ru-RU" sz="2400" b="1" dirty="0"/>
              <a:t>.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9390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382" y="274638"/>
            <a:ext cx="10825018" cy="672140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Образец комплекта тем ИС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1526721"/>
            <a:ext cx="11283043" cy="43845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F33A3E9-B9A5-43C5-B21A-2D50011AE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00945"/>
              </p:ext>
            </p:extLst>
          </p:nvPr>
        </p:nvGraphicFramePr>
        <p:xfrm>
          <a:off x="111171" y="1111214"/>
          <a:ext cx="8241915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862">
                  <a:extLst>
                    <a:ext uri="{9D8B030D-6E8A-4147-A177-3AD203B41FA5}">
                      <a16:colId xmlns:a16="http://schemas.microsoft.com/office/drawing/2014/main" val="5454748"/>
                    </a:ext>
                  </a:extLst>
                </a:gridCol>
                <a:gridCol w="7308053">
                  <a:extLst>
                    <a:ext uri="{9D8B030D-6E8A-4147-A177-3AD203B41FA5}">
                      <a16:colId xmlns:a16="http://schemas.microsoft.com/office/drawing/2014/main" val="39093584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Номер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Тема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0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Разделяете ли Вы убеждение автора романа «Война и мир» в том, что для счастья человеку необходимы любовь и взаимопонимание близких?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95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Согласны ли Вы с утверждением, что повзрослеть – значит научиться нести ответственность за других?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31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Какие жизненные принципы и правила Вы бы постарались сохранить неизменными при любых обстоятельствах?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7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Событие отечественной истории, запечатлённое в искусстве.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0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 чём заключается нравственная ответственность учёного за результаты своей деятельности?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25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Жизненный опыт кого из литературных героев может быть иллюстрацией к мысли А.С. Пушкина: «Бегут, меняясь, наши лета, меняя всё, меняя нас»?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3669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00EEE4-E2A2-4AA7-8BE2-12F719633A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1" t="81381" r="2878"/>
          <a:stretch/>
        </p:blipFill>
        <p:spPr>
          <a:xfrm>
            <a:off x="5030519" y="5805285"/>
            <a:ext cx="6790267" cy="9243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8E11CC-7802-401A-9CF0-0E28251C384F}"/>
              </a:ext>
            </a:extLst>
          </p:cNvPr>
          <p:cNvSpPr txBox="1"/>
          <p:nvPr/>
        </p:nvSpPr>
        <p:spPr>
          <a:xfrm>
            <a:off x="8353086" y="1360183"/>
            <a:ext cx="35599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Новые формулировки литературных тем будут включены не в каждый комплект тем итогового сочинения 2025/26 учебного года.</a:t>
            </a:r>
          </a:p>
          <a:p>
            <a:endParaRPr lang="ru-RU" dirty="0"/>
          </a:p>
          <a:p>
            <a:r>
              <a:rPr lang="ru-RU" dirty="0"/>
              <a:t>На позициях 5, 6 комплекта тем могут быть темы </a:t>
            </a:r>
            <a:r>
              <a:rPr lang="ru-RU" u="sng" dirty="0"/>
              <a:t>не только из подраздела 3.3 раздела 3 </a:t>
            </a:r>
            <a:r>
              <a:rPr lang="ru-RU" dirty="0"/>
              <a:t>закрытого банка тем итогового сочинения). </a:t>
            </a:r>
          </a:p>
        </p:txBody>
      </p:sp>
    </p:spTree>
    <p:extLst>
      <p:ext uri="{BB962C8B-B14F-4D97-AF65-F5344CB8AC3E}">
        <p14:creationId xmlns:p14="http://schemas.microsoft.com/office/powerpoint/2010/main" val="181025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274638"/>
            <a:ext cx="11047562" cy="8521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Итоговое сочинение – 2025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2026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уч.г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C9EEB-F3F4-4F5A-B991-9C8BCE2BDFB1}"/>
              </a:ext>
            </a:extLst>
          </p:cNvPr>
          <p:cNvSpPr txBox="1"/>
          <p:nvPr/>
        </p:nvSpPr>
        <p:spPr>
          <a:xfrm>
            <a:off x="668866" y="1337734"/>
            <a:ext cx="10913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	Указанные темы имеют этико-философскую направленность, не дублируют существующие подходы к формулировкам тем сочинений в разных формах ГИА и предоставляют возможность широкого выбора литературного материала (учитывают читательские предпочтения и потенциальную возможность опоры на произведения из школьной программы).</a:t>
            </a:r>
          </a:p>
          <a:p>
            <a:pPr algn="just"/>
            <a:r>
              <a:rPr lang="ru-RU" sz="2400" dirty="0"/>
              <a:t> 	</a:t>
            </a:r>
          </a:p>
          <a:p>
            <a:pPr algn="just"/>
            <a:r>
              <a:rPr lang="ru-RU" sz="2400" dirty="0"/>
              <a:t>Новые формулировки тем соответствуют </a:t>
            </a:r>
            <a:r>
              <a:rPr lang="ru-RU" sz="2400" dirty="0" err="1"/>
              <a:t>литературоцентричному</a:t>
            </a:r>
            <a:r>
              <a:rPr lang="ru-RU" sz="2400" dirty="0"/>
              <a:t> и </a:t>
            </a:r>
            <a:r>
              <a:rPr lang="ru-RU" sz="2400" dirty="0" err="1"/>
              <a:t>надпреметному</a:t>
            </a:r>
            <a:r>
              <a:rPr lang="ru-RU" sz="2400" dirty="0"/>
              <a:t> характеру ИС, не требуют обновления системы оценивания ИС. </a:t>
            </a:r>
          </a:p>
        </p:txBody>
      </p:sp>
    </p:spTree>
    <p:extLst>
      <p:ext uri="{BB962C8B-B14F-4D97-AF65-F5344CB8AC3E}">
        <p14:creationId xmlns:p14="http://schemas.microsoft.com/office/powerpoint/2010/main" val="260049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467" y="274637"/>
            <a:ext cx="10693400" cy="1044209"/>
          </a:xfrm>
        </p:spPr>
        <p:txBody>
          <a:bodyPr>
            <a:noAutofit/>
          </a:bodyPr>
          <a:lstStyle/>
          <a:p>
            <a:r>
              <a:rPr lang="ru-RU" sz="3200" dirty="0"/>
              <a:t>      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орядок и процедура проведения итогового сочинения           (изложения), критерии их оценивания в 2025–2026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уч.г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178A301-9033-404A-BBE8-907E92D2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76" y="131884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A4E5A-E3D4-4F48-8133-743EB947516D}"/>
              </a:ext>
            </a:extLst>
          </p:cNvPr>
          <p:cNvSpPr txBox="1"/>
          <p:nvPr/>
        </p:nvSpPr>
        <p:spPr>
          <a:xfrm>
            <a:off x="317261" y="1642836"/>
            <a:ext cx="118812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1.Требования к экспертам: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Высшее профессиональное  (педагогическое) образование по специальности 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«Русский язык и   литература»  с квалификацией «Учитель русского языка и литературы».</a:t>
            </a:r>
          </a:p>
          <a:p>
            <a:pPr algn="just"/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Опыт проверки сочинений (изложений) в выпускных классах образовательных 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организаций, реализующих программы среднего общего образования.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306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734" y="302079"/>
            <a:ext cx="11006666" cy="10613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      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Требования к экспертам, участвующим в проверке 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814" y="1281793"/>
            <a:ext cx="10945586" cy="4844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2.Владение компетенциями, необходимыми для проверки сочинения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Знание общих научно-методических подходов к проверке и оцениванию сочинения.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Умение объективно оценивать сочинения обучающихся.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Умение применять установленные критерии и нормативы оценки.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Умение разграничивать ошибки и недочёты различного типа.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Умение правильно классифицировать ошибки в сочинениях экзаменуемых, как то: выявлять в работе экзаменуемого негрубые, повторяющиеся ошибки.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Умение оформлять результаты проверки, соблюдая установленные технические требования.</a:t>
            </a:r>
          </a:p>
          <a:p>
            <a:pPr algn="just"/>
            <a:endParaRPr lang="ru-RU" sz="2400" dirty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763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781" y="432045"/>
            <a:ext cx="10067698" cy="7393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нормативных документов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34786" y="1861457"/>
            <a:ext cx="4702629" cy="1665515"/>
          </a:xfrm>
          <a:prstGeom prst="rightArrow">
            <a:avLst>
              <a:gd name="adj1" fmla="val 36364"/>
              <a:gd name="adj2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lv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Рособрнадзора № 04-363 от 24.10.2025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4786" y="3719037"/>
            <a:ext cx="4572000" cy="258532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Методические рекомендации для   экспертов, участвующих в проверке итогового сочинения(изложения):</a:t>
            </a:r>
          </a:p>
          <a:p>
            <a:endParaRPr lang="ru-RU" dirty="0"/>
          </a:p>
          <a:p>
            <a:r>
              <a:rPr lang="ru-RU" i="1" dirty="0"/>
              <a:t>Приложение № 1 к письму Рособрнадзора № 04-363 от 24.10.2025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hlinkClick r:id="rId4"/>
            </a:endParaRPr>
          </a:p>
          <a:p>
            <a:r>
              <a:rPr lang="en-US" dirty="0">
                <a:hlinkClick r:id="rId5"/>
              </a:rPr>
              <a:t>https://www.consultant.ru/document/cons_doc_LAW_517243/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DB65CF-3E11-437C-8165-108135DBE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501" y="1363436"/>
            <a:ext cx="5872647" cy="502589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33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6" y="1227592"/>
            <a:ext cx="4498294" cy="5383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2498773"/>
              </p:ext>
            </p:extLst>
          </p:nvPr>
        </p:nvGraphicFramePr>
        <p:xfrm>
          <a:off x="5731329" y="0"/>
          <a:ext cx="5486400" cy="209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Овал 5"/>
          <p:cNvSpPr/>
          <p:nvPr/>
        </p:nvSpPr>
        <p:spPr>
          <a:xfrm>
            <a:off x="253094" y="3829050"/>
            <a:ext cx="5012870" cy="266631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5014" y="862093"/>
            <a:ext cx="414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КОПИЯ БЛАНКА!!!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41" y="1846629"/>
            <a:ext cx="6631440" cy="446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60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93" y="236764"/>
            <a:ext cx="9879920" cy="82156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Требования № 1 и №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8333"/>
            <a:ext cx="11055879" cy="52493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Общий зачёт </a:t>
            </a:r>
            <a:r>
              <a:rPr lang="ru-RU" sz="2400" dirty="0">
                <a:cs typeface="Times New Roman" panose="02020603050405020304" pitchFamily="18" charset="0"/>
              </a:rPr>
              <a:t>участник экзамена получает, если его работа отвечает требованию   № 1 и требованию № 2.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1" dirty="0">
                <a:cs typeface="Times New Roman" panose="02020603050405020304" pitchFamily="18" charset="0"/>
              </a:rPr>
              <a:t>Требование № 1. «Объём ИС»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Рекомендуемое количество слов – от 350. Если в сочинении менее 250 слов, то выставляется «незачёт» по требованию 1 и «незачёт» за работу в целом.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При подсчёте слов обязательно учитывать как самостоятельные, так служебные части речи: союзы, предлоги, частицы. 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Учитывать авторскую орфографию участника ИС. Например: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влесу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» </a:t>
            </a:r>
            <a:r>
              <a:rPr lang="ru-RU" sz="2400" dirty="0">
                <a:cs typeface="Times New Roman" panose="02020603050405020304" pitchFamily="18" charset="0"/>
              </a:rPr>
              <a:t>– 1 слово»;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чёрно белый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»</a:t>
            </a:r>
            <a:r>
              <a:rPr lang="ru-RU" sz="2400" dirty="0">
                <a:cs typeface="Times New Roman" panose="02020603050405020304" pitchFamily="18" charset="0"/>
              </a:rPr>
              <a:t> – 2 слова.</a:t>
            </a:r>
          </a:p>
          <a:p>
            <a:pPr marL="0" indent="0" algn="just">
              <a:buNone/>
            </a:pPr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Примеры подсчёта слов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-</a:t>
            </a:r>
            <a:r>
              <a:rPr lang="ru-RU" sz="2400" i="1" dirty="0">
                <a:cs typeface="Times New Roman" panose="02020603050405020304" pitchFamily="18" charset="0"/>
              </a:rPr>
              <a:t>Ф. М. Достоевский </a:t>
            </a:r>
            <a:r>
              <a:rPr lang="ru-RU" sz="2400" dirty="0">
                <a:cs typeface="Times New Roman" panose="02020603050405020304" pitchFamily="18" charset="0"/>
              </a:rPr>
              <a:t>– 1 слово / </a:t>
            </a:r>
            <a:r>
              <a:rPr lang="ru-RU" sz="2400" i="1" dirty="0">
                <a:cs typeface="Times New Roman" panose="02020603050405020304" pitchFamily="18" charset="0"/>
              </a:rPr>
              <a:t>Фёдор Михайлович Достоевский </a:t>
            </a:r>
            <a:r>
              <a:rPr lang="ru-RU" sz="2400" dirty="0">
                <a:cs typeface="Times New Roman" panose="02020603050405020304" pitchFamily="18" charset="0"/>
              </a:rPr>
              <a:t>– 3 слова; «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Война и мир</a:t>
            </a:r>
            <a:r>
              <a:rPr lang="ru-RU" sz="2400" dirty="0">
                <a:cs typeface="Times New Roman" panose="02020603050405020304" pitchFamily="18" charset="0"/>
              </a:rPr>
              <a:t>» – 3 слова; «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5 лет</a:t>
            </a:r>
            <a:r>
              <a:rPr lang="ru-RU" sz="2400" dirty="0">
                <a:cs typeface="Times New Roman" panose="02020603050405020304" pitchFamily="18" charset="0"/>
              </a:rPr>
              <a:t>» – одно слово; «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пять лет</a:t>
            </a:r>
            <a:r>
              <a:rPr lang="ru-RU" sz="2400" dirty="0">
                <a:cs typeface="Times New Roman" panose="02020603050405020304" pitchFamily="18" charset="0"/>
              </a:rPr>
              <a:t>» – 2 слова.</a:t>
            </a:r>
          </a:p>
          <a:p>
            <a:pPr marL="0" indent="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56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62468"/>
            <a:ext cx="10183813" cy="11853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Требование № 1 «Объём итогового сочинения»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82" y="1099897"/>
            <a:ext cx="11421835" cy="5246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При подсчёте слов не следует рассматривать слово как лексико-грамматическую или семантическую единицу.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Например: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Белогорская крепость </a:t>
            </a:r>
            <a:r>
              <a:rPr lang="ru-RU" sz="2400" dirty="0">
                <a:cs typeface="Times New Roman" panose="02020603050405020304" pitchFamily="18" charset="0"/>
              </a:rPr>
              <a:t>(топоним) – 2 слова;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душа в душу </a:t>
            </a:r>
            <a:r>
              <a:rPr lang="ru-RU" sz="2400" dirty="0">
                <a:cs typeface="Times New Roman" panose="02020603050405020304" pitchFamily="18" charset="0"/>
              </a:rPr>
              <a:t>(фразеологизм) – 3 слова,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несмотря на то что </a:t>
            </a:r>
            <a:r>
              <a:rPr lang="ru-RU" sz="2400" dirty="0">
                <a:cs typeface="Times New Roman" panose="02020603050405020304" pitchFamily="18" charset="0"/>
              </a:rPr>
              <a:t>(составной союз) – 4 слова,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знай себе отдыхает</a:t>
            </a:r>
            <a:r>
              <a:rPr lang="ru-RU" sz="2400" i="1" dirty="0">
                <a:cs typeface="Times New Roman" panose="02020603050405020304" pitchFamily="18" charset="0"/>
              </a:rPr>
              <a:t>  </a:t>
            </a:r>
            <a:r>
              <a:rPr lang="ru-RU" sz="2400" dirty="0">
                <a:cs typeface="Times New Roman" panose="02020603050405020304" pitchFamily="18" charset="0"/>
              </a:rPr>
              <a:t>(осложнённое сказуемое) – 3 слова и т.п.</a:t>
            </a:r>
          </a:p>
          <a:p>
            <a:pPr mar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8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945" y="341745"/>
            <a:ext cx="9943668" cy="933264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Требование № 1«Объём итогового сочинения»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3" y="1275009"/>
            <a:ext cx="11421835" cy="4580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Важные моменты: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cs typeface="Times New Roman" panose="02020603050405020304" pitchFamily="18" charset="0"/>
              </a:rPr>
              <a:t>Формулировка темы сочинения, вынесенная в заголовок,</a:t>
            </a:r>
            <a:r>
              <a:rPr lang="ru-RU" sz="2400" dirty="0">
                <a:cs typeface="Times New Roman" panose="02020603050405020304" pitchFamily="18" charset="0"/>
              </a:rPr>
              <a:t> (количество слов) </a:t>
            </a:r>
            <a:r>
              <a:rPr lang="ru-RU" sz="2400" b="1" dirty="0">
                <a:cs typeface="Times New Roman" panose="02020603050405020304" pitchFamily="18" charset="0"/>
              </a:rPr>
              <a:t>не учитывается в общем объёме сочинения</a:t>
            </a:r>
            <a:r>
              <a:rPr lang="ru-RU" sz="2400" dirty="0"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Но</a:t>
            </a:r>
            <a:r>
              <a:rPr lang="ru-RU" sz="2400" dirty="0">
                <a:cs typeface="Times New Roman" panose="02020603050405020304" pitchFamily="18" charset="0"/>
              </a:rPr>
              <a:t> если тема включена в рассуждение автора сочинения, то слова, включённые в формулировку темы сочинения, входят в общее количество слов.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подсчёта слов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сочинения, не соотносящиеся с темой сочинения, неверные аргументы (критерий 2).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Подсчитываются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включённые в сочинение. 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2024/2025 учебном году в 8 работах «незачёт» изменили на «зачёт» из-за некорректного подсчёта слов экспертом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5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274638"/>
            <a:ext cx="11047562" cy="8521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Даты проведения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86E4FD-B01B-40DD-AE2D-8C7AF860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8" y="1126836"/>
            <a:ext cx="11665527" cy="5624946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3.12.2025 г.</a:t>
            </a:r>
          </a:p>
          <a:p>
            <a:pPr marL="0" indent="0">
              <a:buNone/>
            </a:pPr>
            <a:r>
              <a:rPr lang="ru-RU" sz="3600" b="1" u="sng" dirty="0">
                <a:cs typeface="Times New Roman" panose="02020603050405020304" pitchFamily="18" charset="0"/>
              </a:rPr>
              <a:t>Резерв:</a:t>
            </a:r>
          </a:p>
          <a:p>
            <a:pPr marL="0" indent="0">
              <a:buNone/>
            </a:pPr>
            <a:r>
              <a:rPr lang="ru-RU" sz="3600" b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4.02.2026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8.04.2026 г.</a:t>
            </a:r>
          </a:p>
          <a:p>
            <a:pPr marL="0" indent="0">
              <a:buNone/>
            </a:pPr>
            <a:endParaRPr lang="ru-RU" sz="3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20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93" y="236764"/>
            <a:ext cx="9879920" cy="82156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Критерии оценивания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017" y="1330779"/>
            <a:ext cx="11017595" cy="4580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Требование № 2. «Самостоятельность написания ИС»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-Не допускается списывание из любого источника, воспроизведение по памяти чужого текста.</a:t>
            </a:r>
            <a:r>
              <a:rPr lang="ru-RU" sz="2400" b="1" dirty="0">
                <a:cs typeface="Times New Roman" panose="02020603050405020304" pitchFamily="18" charset="0"/>
              </a:rPr>
              <a:t> 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Несамостоятельность</a:t>
            </a:r>
            <a:r>
              <a:rPr lang="ru-RU" sz="2400" dirty="0">
                <a:cs typeface="Times New Roman" panose="02020603050405020304" pitchFamily="18" charset="0"/>
              </a:rPr>
              <a:t> работы выявляется за счёт несовпадения стилистики автора сочинения со стилистикой чужого текста; несоответствия «гладких» фрагментов на фоне общего низкого качества текста; нарушения логики между самостоятельными и заимствованными фрагментами и т.д.).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Вывод: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 При несоответствии хотя бы </a:t>
            </a:r>
            <a:r>
              <a:rPr lang="ru-RU" sz="2400" u="sng" dirty="0">
                <a:cs typeface="Times New Roman" panose="02020603050405020304" pitchFamily="18" charset="0"/>
              </a:rPr>
              <a:t>одному из Требований</a:t>
            </a:r>
            <a:r>
              <a:rPr lang="ru-RU" sz="2400" dirty="0">
                <a:cs typeface="Times New Roman" panose="02020603050405020304" pitchFamily="18" charset="0"/>
              </a:rPr>
              <a:t> (1 или 2) ставится </a:t>
            </a:r>
            <a:r>
              <a:rPr lang="ru-RU" sz="2400" b="1" dirty="0">
                <a:cs typeface="Times New Roman" panose="02020603050405020304" pitchFamily="18" charset="0"/>
              </a:rPr>
              <a:t>незачёт</a:t>
            </a:r>
            <a:r>
              <a:rPr lang="ru-RU" sz="2400" dirty="0">
                <a:cs typeface="Times New Roman" panose="02020603050405020304" pitchFamily="18" charset="0"/>
              </a:rPr>
              <a:t> по всем критериям и общий незачёт. Работа дальше не проверяется.</a:t>
            </a:r>
          </a:p>
        </p:txBody>
      </p:sp>
    </p:spTree>
    <p:extLst>
      <p:ext uri="{BB962C8B-B14F-4D97-AF65-F5344CB8AC3E}">
        <p14:creationId xmlns:p14="http://schemas.microsoft.com/office/powerpoint/2010/main" val="4100862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22445"/>
              </p:ext>
            </p:extLst>
          </p:nvPr>
        </p:nvGraphicFramePr>
        <p:xfrm>
          <a:off x="378608" y="236788"/>
          <a:ext cx="10741974" cy="394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130879" y="4090307"/>
            <a:ext cx="2228850" cy="112258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564336" y="4090307"/>
            <a:ext cx="2326822" cy="1289957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79" y="4229101"/>
            <a:ext cx="4180114" cy="218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48310B-5616-422F-997D-F774A6921210}"/>
              </a:ext>
            </a:extLst>
          </p:cNvPr>
          <p:cNvSpPr/>
          <p:nvPr/>
        </p:nvSpPr>
        <p:spPr>
          <a:xfrm>
            <a:off x="8361742" y="5380264"/>
            <a:ext cx="3618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cs typeface="Times New Roman" panose="02020603050405020304" pitchFamily="18" charset="0"/>
              </a:rPr>
              <a:t>Для получения общего «зачёта» нужно получить «зачёт» по  </a:t>
            </a:r>
            <a:r>
              <a:rPr lang="ru-RU" sz="1400" b="1" dirty="0">
                <a:cs typeface="Times New Roman" panose="02020603050405020304" pitchFamily="18" charset="0"/>
              </a:rPr>
              <a:t>требованиям 1 и 2</a:t>
            </a:r>
            <a:r>
              <a:rPr lang="ru-RU" sz="1400" dirty="0"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cs typeface="Times New Roman" panose="02020603050405020304" pitchFamily="18" charset="0"/>
              </a:rPr>
              <a:t>критериям № 1 и № 2, </a:t>
            </a:r>
            <a:r>
              <a:rPr lang="ru-RU" sz="1400" dirty="0">
                <a:cs typeface="Times New Roman" panose="02020603050405020304" pitchFamily="18" charset="0"/>
              </a:rPr>
              <a:t>а также зачёт по     </a:t>
            </a:r>
            <a:r>
              <a:rPr lang="ru-RU" sz="1400" b="1" dirty="0">
                <a:cs typeface="Times New Roman" panose="02020603050405020304" pitchFamily="18" charset="0"/>
              </a:rPr>
              <a:t>одному из </a:t>
            </a:r>
            <a:r>
              <a:rPr lang="ru-RU" sz="1400" dirty="0">
                <a:cs typeface="Times New Roman" panose="02020603050405020304" pitchFamily="18" charset="0"/>
              </a:rPr>
              <a:t>оставшихся </a:t>
            </a:r>
            <a:r>
              <a:rPr lang="ru-RU" sz="1400" b="1" dirty="0">
                <a:cs typeface="Times New Roman" panose="02020603050405020304" pitchFamily="18" charset="0"/>
              </a:rPr>
              <a:t>трёх критериев</a:t>
            </a:r>
            <a:r>
              <a:rPr lang="ru-RU" sz="1400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335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183238"/>
            <a:ext cx="9871755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Критерии оценивания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12969"/>
              </p:ext>
            </p:extLst>
          </p:nvPr>
        </p:nvGraphicFramePr>
        <p:xfrm>
          <a:off x="261256" y="1755321"/>
          <a:ext cx="6327323" cy="517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9605011"/>
              </p:ext>
            </p:extLst>
          </p:nvPr>
        </p:nvGraphicFramePr>
        <p:xfrm>
          <a:off x="864507" y="1085850"/>
          <a:ext cx="5740400" cy="76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125198"/>
              </p:ext>
            </p:extLst>
          </p:nvPr>
        </p:nvGraphicFramePr>
        <p:xfrm>
          <a:off x="6713763" y="1012371"/>
          <a:ext cx="5478237" cy="556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291517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261257"/>
            <a:ext cx="10899820" cy="1245571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1 «Соответствие теме»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35506"/>
            <a:ext cx="10972800" cy="8273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«Незачёт» </a:t>
            </a:r>
            <a:r>
              <a:rPr lang="ru-RU" dirty="0">
                <a:cs typeface="Times New Roman" panose="02020603050405020304" pitchFamily="18" charset="0"/>
              </a:rPr>
              <a:t>ставится, если сочинение </a:t>
            </a:r>
            <a:r>
              <a:rPr lang="ru-RU" i="1" dirty="0">
                <a:cs typeface="Times New Roman" panose="02020603050405020304" pitchFamily="18" charset="0"/>
              </a:rPr>
              <a:t>не соответствует теме </a:t>
            </a:r>
            <a:r>
              <a:rPr lang="ru-RU" dirty="0">
                <a:cs typeface="Times New Roman" panose="02020603050405020304" pitchFamily="18" charset="0"/>
              </a:rPr>
              <a:t>или в нём </a:t>
            </a:r>
            <a:r>
              <a:rPr lang="ru-RU" i="1" dirty="0">
                <a:cs typeface="Times New Roman" panose="02020603050405020304" pitchFamily="18" charset="0"/>
              </a:rPr>
              <a:t>не прослеживается </a:t>
            </a:r>
            <a:r>
              <a:rPr lang="ru-RU" dirty="0">
                <a:cs typeface="Times New Roman" panose="02020603050405020304" pitchFamily="18" charset="0"/>
              </a:rPr>
              <a:t>коммуникативный замысел: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53555658"/>
              </p:ext>
            </p:extLst>
          </p:nvPr>
        </p:nvGraphicFramePr>
        <p:xfrm>
          <a:off x="2394284" y="2162807"/>
          <a:ext cx="6581274" cy="374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23814" y="5682280"/>
            <a:ext cx="64551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cs typeface="Times New Roman" panose="02020603050405020304" pitchFamily="18" charset="0"/>
              </a:rPr>
              <a:t>Во всех остальных случаях –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зачёт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89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620" y="370111"/>
            <a:ext cx="9969726" cy="6508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№1 «Соответствие теме»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733" y="1412421"/>
            <a:ext cx="11182879" cy="449880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Типичные ошибки</a:t>
            </a:r>
            <a:r>
              <a:rPr lang="ru-RU" sz="2400" dirty="0">
                <a:cs typeface="Times New Roman" panose="02020603050405020304" pitchFamily="18" charset="0"/>
              </a:rPr>
              <a:t>, которые могут привести к незачёту по этому критерию и общему незачёту:</a:t>
            </a: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-Отклонения от темы</a:t>
            </a:r>
            <a:r>
              <a:rPr lang="ru-RU" sz="2400" dirty="0">
                <a:cs typeface="Times New Roman" panose="02020603050405020304" pitchFamily="18" charset="0"/>
              </a:rPr>
              <a:t>: неоправданное её расширение, уход от проблемы, заданной формулировкой темы сочинения. (Участники ИС часто пишут не о том, что предполагают заданные темы, а раскрывают содержание целого тематического  раздела).</a:t>
            </a: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-Непонимание темы</a:t>
            </a:r>
            <a:r>
              <a:rPr lang="ru-RU" sz="2400" dirty="0">
                <a:cs typeface="Times New Roman" panose="02020603050405020304" pitchFamily="18" charset="0"/>
              </a:rPr>
              <a:t>. Причина: неумение в формулировке темы увидеть проблему, ключевое слово/слова.</a:t>
            </a: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-Непонимание смысла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1" dirty="0">
                <a:cs typeface="Times New Roman" panose="02020603050405020304" pitchFamily="18" charset="0"/>
              </a:rPr>
              <a:t>терминов и понятий в формулировках тем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-Неумение чётко сформулировать тезис</a:t>
            </a:r>
            <a:r>
              <a:rPr lang="ru-RU" sz="2400" dirty="0">
                <a:cs typeface="Times New Roman" panose="02020603050405020304" pitchFamily="18" charset="0"/>
              </a:rPr>
              <a:t>. (Мешают «домашние заготовки» и неумение их использовать).</a:t>
            </a:r>
          </a:p>
        </p:txBody>
      </p:sp>
    </p:spTree>
    <p:extLst>
      <p:ext uri="{BB962C8B-B14F-4D97-AF65-F5344CB8AC3E}">
        <p14:creationId xmlns:p14="http://schemas.microsoft.com/office/powerpoint/2010/main" val="209855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7" y="336245"/>
            <a:ext cx="9969726" cy="6508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№1 «Соответствие теме»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733" y="1179599"/>
            <a:ext cx="11438467" cy="544133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Типичные ошибки:</a:t>
            </a: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-Неумение подтвердить тезисы доказательствами.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-Демагогические рассуждения</a:t>
            </a:r>
            <a:r>
              <a:rPr lang="ru-RU" sz="2400" dirty="0">
                <a:cs typeface="Times New Roman" panose="02020603050405020304" pitchFamily="18" charset="0"/>
              </a:rPr>
              <a:t>, подмена рассуждения на заданную тему пространными размышлениями, отсутствие индивидуального подхода к раскрытию темы и т.д.</a:t>
            </a:r>
          </a:p>
          <a:p>
            <a:pPr marL="0" lvl="0" indent="0" algn="just">
              <a:buNone/>
            </a:pPr>
            <a:r>
              <a:rPr lang="ru-RU" sz="2400" u="sng" dirty="0">
                <a:cs typeface="Times New Roman" panose="02020603050405020304" pitchFamily="18" charset="0"/>
              </a:rPr>
              <a:t>Но эксперт должен помнить</a:t>
            </a:r>
            <a:r>
              <a:rPr lang="ru-RU" sz="2400" dirty="0"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1)участник ИС имеет право выбрать свой путь раскрытия темы. Он может не совпасть с комментариями к разделу банка, в рамках которого сформулирована тема. Например, рассуждая на тему из раздела 2 «</a:t>
            </a:r>
            <a:r>
              <a:rPr lang="ru-RU" sz="2400" i="1" dirty="0">
                <a:cs typeface="Times New Roman" panose="02020603050405020304" pitchFamily="18" charset="0"/>
              </a:rPr>
              <a:t>В чём может проявляться любовь к Отечеству?», </a:t>
            </a:r>
            <a:r>
              <a:rPr lang="ru-RU" sz="2400" dirty="0">
                <a:cs typeface="Times New Roman" panose="02020603050405020304" pitchFamily="18" charset="0"/>
              </a:rPr>
              <a:t>участник может выйти на проблематику раздела 3 и рассуждать о патриотизме человека науки или культуры;</a:t>
            </a: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2)участник ИС, выбравший тему из раздела 1 «</a:t>
            </a:r>
            <a:r>
              <a:rPr lang="ru-RU" sz="2400" i="1" dirty="0">
                <a:cs typeface="Times New Roman" panose="02020603050405020304" pitchFamily="18" charset="0"/>
              </a:rPr>
              <a:t>Что Вы вкладываете в понятие «счастье</a:t>
            </a:r>
            <a:r>
              <a:rPr lang="ru-RU" sz="2400" dirty="0">
                <a:cs typeface="Times New Roman" panose="02020603050405020304" pitchFamily="18" charset="0"/>
              </a:rPr>
              <a:t>»?», может размышлять не только о семейном счастье, но и о счастье гражданина, патриота, о счастье научных открытий и т.п.</a:t>
            </a:r>
          </a:p>
          <a:p>
            <a:pPr marL="0" lvl="0" indent="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Примечание</a:t>
            </a:r>
            <a:r>
              <a:rPr lang="ru-RU" sz="2400" dirty="0">
                <a:cs typeface="Times New Roman" panose="02020603050405020304" pitchFamily="18" charset="0"/>
              </a:rPr>
              <a:t>: </a:t>
            </a:r>
            <a:r>
              <a:rPr lang="ru-RU" sz="2400" i="1" dirty="0">
                <a:cs typeface="Times New Roman" panose="02020603050405020304" pitchFamily="18" charset="0"/>
              </a:rPr>
              <a:t>в 2024/2025 учебном году в 7 работах «незачёт» изменили на «зачёт», так как в них содержались ответы на поставленные в темах вопросы.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9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021" y="195943"/>
            <a:ext cx="9863592" cy="1079066"/>
          </a:xfrm>
        </p:spPr>
        <p:txBody>
          <a:bodyPr>
            <a:normAutofit fontScale="90000"/>
          </a:bodyPr>
          <a:lstStyle/>
          <a:p>
            <a:pPr lvl="0"/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2 «Аргументация. Привлечение литературного материала»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/>
              <a:t>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08113" y="1213534"/>
            <a:ext cx="11196500" cy="53842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Участник ИС должен продемонстрировать умение строить рассуждение, доказывать свою позицию, формулируя аргументы и подкрепляя их примерами из литературных произведений.</a:t>
            </a:r>
          </a:p>
          <a:p>
            <a:pPr marL="0" indent="0" algn="just">
              <a:buNone/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Число аргументов и литературных примеров не регламентируется. (</a:t>
            </a:r>
            <a:r>
              <a:rPr lang="ru-RU" sz="2600" i="1" u="sng" dirty="0">
                <a:cs typeface="Times New Roman" panose="02020603050405020304" pitchFamily="18" charset="0"/>
              </a:rPr>
              <a:t>Достаточно опоры на один литературный текст)</a:t>
            </a:r>
            <a:r>
              <a:rPr lang="ru-RU" sz="2600" i="1" dirty="0">
                <a:cs typeface="Times New Roman" panose="02020603050405020304" pitchFamily="18" charset="0"/>
              </a:rPr>
              <a:t>. </a:t>
            </a:r>
            <a:r>
              <a:rPr lang="ru-RU" sz="2600" dirty="0">
                <a:cs typeface="Times New Roman" panose="02020603050405020304" pitchFamily="18" charset="0"/>
              </a:rPr>
              <a:t>Главное, чтобы рассуждение было доказательным и подкреплено литературным примером.</a:t>
            </a: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Литературный пример может выполнять функцию аргумента, или быть его иллюстрацией, или являться доказательством тезиса. </a:t>
            </a:r>
          </a:p>
          <a:p>
            <a:pPr marL="0" indent="0" algn="just">
              <a:buNone/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>
                <a:cs typeface="Times New Roman" panose="02020603050405020304" pitchFamily="18" charset="0"/>
              </a:rPr>
              <a:t>Только в этом случае в последующей аргументации участник ИС может опираться на примеры из других областей культуры (искусство, наука, спорт) или из жизненного опыта. </a:t>
            </a:r>
          </a:p>
          <a:p>
            <a:pPr marL="0" indent="0" algn="just">
              <a:buNone/>
            </a:pPr>
            <a:endParaRPr lang="ru-RU" sz="2600" i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Эксперт может поставить зачёт и при </a:t>
            </a:r>
            <a:r>
              <a:rPr lang="ru-RU" sz="2600" b="1" dirty="0">
                <a:cs typeface="Times New Roman" panose="02020603050405020304" pitchFamily="18" charset="0"/>
              </a:rPr>
              <a:t>одном</a:t>
            </a:r>
            <a:r>
              <a:rPr lang="ru-RU" sz="2600" dirty="0">
                <a:cs typeface="Times New Roman" panose="02020603050405020304" pitchFamily="18" charset="0"/>
              </a:rPr>
              <a:t> </a:t>
            </a:r>
            <a:r>
              <a:rPr lang="ru-RU" sz="2600" b="1">
                <a:cs typeface="Times New Roman" panose="02020603050405020304" pitchFamily="18" charset="0"/>
              </a:rPr>
              <a:t>литературном примере </a:t>
            </a:r>
            <a:r>
              <a:rPr lang="ru-RU" sz="2600" dirty="0">
                <a:cs typeface="Times New Roman" panose="02020603050405020304" pitchFamily="18" charset="0"/>
              </a:rPr>
              <a:t>(это основное требование критерия </a:t>
            </a:r>
            <a:r>
              <a:rPr lang="ru-RU" sz="2600">
                <a:cs typeface="Times New Roman" panose="02020603050405020304" pitchFamily="18" charset="0"/>
              </a:rPr>
              <a:t>№ 2).</a:t>
            </a:r>
            <a:endParaRPr lang="ru-RU" sz="2600" i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5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021" y="195943"/>
            <a:ext cx="9863592" cy="1079066"/>
          </a:xfrm>
        </p:spPr>
        <p:txBody>
          <a:bodyPr>
            <a:normAutofit fontScale="90000"/>
          </a:bodyPr>
          <a:lstStyle/>
          <a:p>
            <a:pPr lvl="0"/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2 «Аргументация. Привлечение литературного материала»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/>
              <a:t>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08113" y="1213534"/>
            <a:ext cx="11689154" cy="538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cs typeface="Times New Roman" panose="02020603050405020304" pitchFamily="18" charset="0"/>
              </a:rPr>
              <a:t>Можно привлекать в качестве примера-аргумента</a:t>
            </a:r>
            <a:r>
              <a:rPr lang="ru-RU" sz="2600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-художественную литературу (всех времён и народов);</a:t>
            </a: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-произведения УНТ (</a:t>
            </a:r>
            <a:r>
              <a:rPr lang="ru-RU" sz="2600" u="sng" dirty="0">
                <a:cs typeface="Times New Roman" panose="02020603050405020304" pitchFamily="18" charset="0"/>
              </a:rPr>
              <a:t>за исключением малых жанров</a:t>
            </a:r>
            <a:r>
              <a:rPr lang="ru-RU" sz="2600" dirty="0">
                <a:cs typeface="Times New Roman" panose="02020603050405020304" pitchFamily="18" charset="0"/>
              </a:rPr>
              <a:t>: считалки, скороговорки, загадки, небылицы, пословицы, поговорки и др.);</a:t>
            </a: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-</a:t>
            </a:r>
            <a:r>
              <a:rPr lang="ru-RU" sz="2600" dirty="0"/>
              <a:t>документальную, мемуарную, публицистическую, научную, научно-популярную (в том числе философскую, психологическую, литературоведческую, искусствоведческую), сценарии, дневники, очерки, литературную критику.</a:t>
            </a: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Свои рассуждения участник ИС может подкреплять </a:t>
            </a:r>
            <a:r>
              <a:rPr lang="ru-RU" sz="2600" u="sng" dirty="0">
                <a:cs typeface="Times New Roman" panose="02020603050405020304" pitchFamily="18" charset="0"/>
              </a:rPr>
              <a:t>историческими фактами, историческими документами, примерами, связанными с театром, кино, </a:t>
            </a:r>
            <a:r>
              <a:rPr lang="ru-RU" sz="2600" dirty="0">
                <a:cs typeface="Times New Roman" panose="02020603050405020304" pitchFamily="18" charset="0"/>
              </a:rPr>
              <a:t>живописью (</a:t>
            </a:r>
            <a:r>
              <a:rPr lang="ru-RU" sz="2600" i="1" dirty="0">
                <a:cs typeface="Times New Roman" panose="02020603050405020304" pitchFamily="18" charset="0"/>
              </a:rPr>
              <a:t>это требования образовательных организаций высшего образования</a:t>
            </a:r>
            <a:r>
              <a:rPr lang="ru-RU" sz="2600" dirty="0">
                <a:cs typeface="Times New Roman" panose="02020603050405020304" pitchFamily="18" charset="0"/>
              </a:rPr>
              <a:t>), их следует рассматривать как органичную часть сочинения, но с учётом того, что был приведён литературный пример.</a:t>
            </a:r>
          </a:p>
          <a:p>
            <a:pPr marL="0" indent="0" algn="just">
              <a:buNone/>
            </a:pPr>
            <a:endParaRPr lang="ru-RU" sz="36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1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021" y="195943"/>
            <a:ext cx="9863592" cy="1079066"/>
          </a:xfrm>
        </p:spPr>
        <p:txBody>
          <a:bodyPr>
            <a:normAutofit fontScale="90000"/>
          </a:bodyPr>
          <a:lstStyle/>
          <a:p>
            <a:pPr lvl="0"/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2 «Аргументация. Привлечение литературного материала»</a:t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/>
              <a:t>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4615" y="1044202"/>
            <a:ext cx="11651917" cy="5384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cs typeface="Times New Roman" panose="02020603050405020304" pitchFamily="18" charset="0"/>
              </a:rPr>
              <a:t>нельзя привлекать </a:t>
            </a:r>
            <a:r>
              <a:rPr lang="ru-RU" sz="2400" dirty="0">
                <a:cs typeface="Times New Roman" panose="02020603050405020304" pitchFamily="18" charset="0"/>
              </a:rPr>
              <a:t>в качестве аргумента: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</a:t>
            </a:r>
            <a:r>
              <a:rPr lang="ru-RU" sz="2400" b="1" dirty="0" err="1">
                <a:cs typeface="Times New Roman" panose="02020603050405020304" pitchFamily="18" charset="0"/>
              </a:rPr>
              <a:t>изотексты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(комиксы, картины, карикатуры, графика, </a:t>
            </a:r>
            <a:r>
              <a:rPr lang="ru-RU" sz="2400" dirty="0" err="1">
                <a:cs typeface="Times New Roman" panose="02020603050405020304" pitchFamily="18" charset="0"/>
              </a:rPr>
              <a:t>манга</a:t>
            </a:r>
            <a:r>
              <a:rPr lang="ru-RU" sz="2400" dirty="0">
                <a:cs typeface="Times New Roman" panose="02020603050405020304" pitchFamily="18" charset="0"/>
              </a:rPr>
              <a:t>, графический роман и др.);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</a:t>
            </a:r>
            <a:r>
              <a:rPr lang="ru-RU" sz="2400" b="1" dirty="0">
                <a:cs typeface="Times New Roman" panose="02020603050405020304" pitchFamily="18" charset="0"/>
              </a:rPr>
              <a:t>произведения архитектуры, скульптуры, музыки, киноискусства</a:t>
            </a:r>
            <a:r>
              <a:rPr lang="ru-RU" sz="2400" dirty="0"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r>
              <a:rPr lang="ru-RU" sz="2400" i="1" u="sng" dirty="0">
                <a:cs typeface="Times New Roman" panose="02020603050405020304" pitchFamily="18" charset="0"/>
              </a:rPr>
              <a:t>Для справки</a:t>
            </a:r>
            <a:r>
              <a:rPr lang="ru-RU" sz="2400" i="1" dirty="0">
                <a:cs typeface="Times New Roman" panose="02020603050405020304" pitchFamily="18" charset="0"/>
              </a:rPr>
              <a:t>: комиксы объединяют повествовательный текст и визуальное действие; </a:t>
            </a:r>
            <a:r>
              <a:rPr lang="ru-RU" sz="2400" i="1" dirty="0" err="1">
                <a:cs typeface="Times New Roman" panose="02020603050405020304" pitchFamily="18" charset="0"/>
              </a:rPr>
              <a:t>манга</a:t>
            </a:r>
            <a:r>
              <a:rPr lang="ru-RU" sz="2400" i="1" dirty="0">
                <a:cs typeface="Times New Roman" panose="02020603050405020304" pitchFamily="18" charset="0"/>
              </a:rPr>
              <a:t> или «гротески», «странные картинки» – это японские комиксы, которые от остальных комиксов отличаются тем, что читаются справа налево и иллюстрации в них чёрно-белые.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cs typeface="Times New Roman" panose="02020603050405020304" pitchFamily="18" charset="0"/>
              </a:rPr>
              <a:t>Незачёт</a:t>
            </a:r>
            <a:r>
              <a:rPr lang="ru-RU" sz="2400" dirty="0">
                <a:cs typeface="Times New Roman" panose="02020603050405020304" pitchFamily="18" charset="0"/>
              </a:rPr>
              <a:t>» ставится: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-сочинение не содержит аргументации,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-написано без опоры на литературный материал / литературный материал лишь упоминается в работе,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-существенно искажено содержание выбранного текста,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-в качестве примера приведён фрагмент текста из пособий для подготовки к ЕГЭ по русскому языку.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3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261257"/>
            <a:ext cx="10899820" cy="12455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2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                        Незачёт ставится: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08317464"/>
              </p:ext>
            </p:extLst>
          </p:nvPr>
        </p:nvGraphicFramePr>
        <p:xfrm>
          <a:off x="1323475" y="1506827"/>
          <a:ext cx="9324472" cy="400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045" y="5488747"/>
            <a:ext cx="11517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Во всех остальных случаях –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зачёт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Допущенные в ИС фактические ошибки не влияют на оценивание работы.</a:t>
            </a:r>
          </a:p>
          <a:p>
            <a:r>
              <a:rPr lang="ru-RU" dirty="0">
                <a:solidFill>
                  <a:prstClr val="black"/>
                </a:solidFill>
              </a:rPr>
              <a:t>Примечание: в 2024/2025 учебном году в 6 работах «незачёт» изменили на «зачёт», так как литературный материал был привлечён.</a:t>
            </a:r>
          </a:p>
        </p:txBody>
      </p:sp>
    </p:spTree>
    <p:extLst>
      <p:ext uri="{BB962C8B-B14F-4D97-AF65-F5344CB8AC3E}">
        <p14:creationId xmlns:p14="http://schemas.microsoft.com/office/powerpoint/2010/main" val="444715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Особенности итогового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1526721"/>
            <a:ext cx="11283043" cy="4384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ИС </a:t>
            </a:r>
            <a:r>
              <a:rPr lang="ru-RU" sz="2400" b="1" u="sng" dirty="0" err="1">
                <a:cs typeface="Times New Roman" panose="02020603050405020304" pitchFamily="18" charset="0"/>
              </a:rPr>
              <a:t>надпредметно</a:t>
            </a:r>
            <a:r>
              <a:rPr lang="ru-RU" sz="2400" dirty="0">
                <a:cs typeface="Times New Roman" panose="02020603050405020304" pitchFamily="18" charset="0"/>
              </a:rPr>
              <a:t>, проверяется: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 -личностная зрелость выпускника,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 -умение рассуждать по избранной теме, аргументировать свою позицию,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  -уровень речевой культуры. </a:t>
            </a: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1007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348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3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«Композиция и логика рассуждения»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82" y="1144985"/>
            <a:ext cx="11726518" cy="52444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Текст сочинения должен быть цельным, логичным, отличаться соразмерностью частей, не должно  быть нарушений последовательности, необоснованных повторов мыслей. Это главные требования, определяющие содержания критерия № 3.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Обратим внимание!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Из</a:t>
            </a:r>
            <a:r>
              <a:rPr lang="ru-RU" sz="2400" b="1" dirty="0"/>
              <a:t> </a:t>
            </a:r>
            <a:r>
              <a:rPr lang="ru-RU" sz="2400" dirty="0"/>
              <a:t>Методических рекомендаций, с.31: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-«При проверке ИС по Критерию № 3 следует оценивать </a:t>
            </a:r>
            <a:r>
              <a:rPr lang="ru-RU" sz="2400" u="sng" dirty="0"/>
              <a:t>логичность рассуждения </a:t>
            </a:r>
            <a:r>
              <a:rPr lang="ru-RU" sz="2400" dirty="0"/>
              <a:t>на предложенную тему. </a:t>
            </a:r>
            <a:r>
              <a:rPr lang="ru-RU" sz="2400" i="1" u="sng" dirty="0"/>
              <a:t>Не является обязательным требованием наличие </a:t>
            </a:r>
            <a:r>
              <a:rPr lang="ru-RU" sz="2400" i="1" dirty="0"/>
              <a:t>в сочинении </a:t>
            </a:r>
            <a:r>
              <a:rPr lang="ru-RU" sz="2400" b="1" i="1" dirty="0"/>
              <a:t>вступления или заключения.</a:t>
            </a:r>
            <a:r>
              <a:rPr lang="ru-RU" sz="2400" i="1" dirty="0"/>
              <a:t> </a:t>
            </a:r>
            <a:r>
              <a:rPr lang="ru-RU" sz="2400" b="1" i="1" u="sng" dirty="0"/>
              <a:t>Отсутствие</a:t>
            </a:r>
            <a:r>
              <a:rPr lang="ru-RU" sz="2400" b="1" i="1" dirty="0"/>
              <a:t> этих частей </a:t>
            </a:r>
            <a:r>
              <a:rPr lang="ru-RU" sz="2400" i="1" dirty="0"/>
              <a:t>в сочинении не должно влиять на его оценивание по критерию № </a:t>
            </a:r>
            <a:r>
              <a:rPr lang="ru-RU" sz="2400" dirty="0"/>
              <a:t>3». Участник ИС вправе свободно строить композицию сочинения, соблюдая при этом логику.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u="sng" dirty="0"/>
              <a:t>-</a:t>
            </a:r>
            <a:r>
              <a:rPr lang="ru-RU" sz="2400" b="1" u="sng" dirty="0"/>
              <a:t>Включение тезиса</a:t>
            </a:r>
            <a:r>
              <a:rPr lang="ru-RU" sz="2400" dirty="0"/>
              <a:t>, сформулированного  на основе ключевых слов, и заключения </a:t>
            </a:r>
            <a:r>
              <a:rPr lang="ru-RU" sz="2400" b="1" u="sng" dirty="0"/>
              <a:t>в основную часть итогового сочинения</a:t>
            </a:r>
            <a:r>
              <a:rPr lang="ru-RU" sz="2400" dirty="0"/>
              <a:t> также не является нарушением композиции и не должно влиять на оценивание работы по критерию   № 3.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4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348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3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«Композиция и логика рассуждения»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38944"/>
            <a:ext cx="10972800" cy="4787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Вступление должно быть аналитическим. 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Примеры тезисов: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1)Тема «</a:t>
            </a:r>
            <a:r>
              <a:rPr lang="ru-RU" sz="2400" i="1" u="sng" dirty="0">
                <a:cs typeface="Times New Roman" panose="02020603050405020304" pitchFamily="18" charset="0"/>
              </a:rPr>
              <a:t>Опыт</a:t>
            </a:r>
            <a:r>
              <a:rPr lang="ru-RU" sz="2400" i="1" dirty="0">
                <a:cs typeface="Times New Roman" panose="02020603050405020304" pitchFamily="18" charset="0"/>
              </a:rPr>
              <a:t> – сын ошибок трудных</a:t>
            </a:r>
            <a:r>
              <a:rPr lang="ru-RU" sz="2400" dirty="0">
                <a:cs typeface="Times New Roman" panose="02020603050405020304" pitchFamily="18" charset="0"/>
              </a:rPr>
              <a:t>» (А.С. Пушкин). Чтобы было понятно, о чём писать, нужно найти ключевые слова, для этого перевести повествовательное предложение в вопросительное: «На ошибках учатся?» 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Таким образом, в тезисе нужно создать рассуждение вокруг слова-понятия «</a:t>
            </a:r>
            <a:r>
              <a:rPr lang="ru-RU" sz="2400" i="1" dirty="0">
                <a:cs typeface="Times New Roman" panose="02020603050405020304" pitchFamily="18" charset="0"/>
              </a:rPr>
              <a:t>опыт</a:t>
            </a:r>
            <a:r>
              <a:rPr lang="ru-RU" sz="2400" dirty="0">
                <a:cs typeface="Times New Roman" panose="02020603050405020304" pitchFamily="18" charset="0"/>
              </a:rPr>
              <a:t>» и высказать своё отношение к данному понятию.  Сформулированное отношение затем в </a:t>
            </a:r>
            <a:r>
              <a:rPr lang="ru-RU" sz="2400" u="sng" dirty="0">
                <a:cs typeface="Times New Roman" panose="02020603050405020304" pitchFamily="18" charset="0"/>
              </a:rPr>
              <a:t>основной части сочинения </a:t>
            </a:r>
            <a:r>
              <a:rPr lang="ru-RU" sz="2400" dirty="0">
                <a:cs typeface="Times New Roman" panose="02020603050405020304" pitchFamily="18" charset="0"/>
              </a:rPr>
              <a:t>нужно развёрнуто и убедительно доказать, приведя пример из литературного текста.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18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348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3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«Композиция и логика рассуждения»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38944"/>
            <a:ext cx="10972800" cy="4787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2)Тема «</a:t>
            </a:r>
            <a:r>
              <a:rPr lang="ru-RU" sz="2400" i="1" dirty="0">
                <a:cs typeface="Times New Roman" panose="02020603050405020304" pitchFamily="18" charset="0"/>
              </a:rPr>
              <a:t>Рассуждение</a:t>
            </a:r>
            <a:r>
              <a:rPr lang="ru-RU" sz="2400" b="1" dirty="0">
                <a:cs typeface="Times New Roman" panose="02020603050405020304" pitchFamily="18" charset="0"/>
              </a:rPr>
              <a:t> и </a:t>
            </a:r>
            <a:r>
              <a:rPr lang="ru-RU" sz="2400" i="1" dirty="0">
                <a:cs typeface="Times New Roman" panose="02020603050405020304" pitchFamily="18" charset="0"/>
              </a:rPr>
              <a:t>интуиция</a:t>
            </a:r>
            <a:r>
              <a:rPr lang="ru-RU" sz="2400" dirty="0">
                <a:cs typeface="Times New Roman" panose="02020603050405020304" pitchFamily="18" charset="0"/>
              </a:rPr>
              <a:t> – </a:t>
            </a:r>
            <a:r>
              <a:rPr lang="ru-RU" sz="2400" i="1" dirty="0">
                <a:cs typeface="Times New Roman" panose="02020603050405020304" pitchFamily="18" charset="0"/>
              </a:rPr>
              <a:t>два пути к истине</a:t>
            </a:r>
            <a:r>
              <a:rPr lang="ru-RU" sz="2400" dirty="0">
                <a:cs typeface="Times New Roman" panose="02020603050405020304" pitchFamily="18" charset="0"/>
              </a:rPr>
              <a:t>». Такой формат ключевых слов требует «равного» отношения  к двум словам-понятиям темы, и нужно сформулировать тезис так, чтобы в основной части сочинения </a:t>
            </a:r>
            <a:r>
              <a:rPr lang="ru-RU" sz="2400" u="sng" dirty="0">
                <a:cs typeface="Times New Roman" panose="02020603050405020304" pitchFamily="18" charset="0"/>
              </a:rPr>
              <a:t>писать и про одно, и про другое</a:t>
            </a:r>
            <a:r>
              <a:rPr lang="ru-RU" sz="2400" dirty="0">
                <a:cs typeface="Times New Roman" panose="02020603050405020304" pitchFamily="18" charset="0"/>
              </a:rPr>
              <a:t>.   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3)Тема «</a:t>
            </a:r>
            <a:r>
              <a:rPr lang="ru-RU" sz="2400" i="1" dirty="0">
                <a:cs typeface="Times New Roman" panose="02020603050405020304" pitchFamily="18" charset="0"/>
              </a:rPr>
              <a:t>Что делает человека сильнее – </a:t>
            </a:r>
            <a:r>
              <a:rPr lang="ru-RU" sz="2400" i="1" u="sng" dirty="0">
                <a:cs typeface="Times New Roman" panose="02020603050405020304" pitchFamily="18" charset="0"/>
              </a:rPr>
              <a:t>желание помочь </a:t>
            </a:r>
            <a:r>
              <a:rPr lang="ru-RU" sz="2400" i="1" dirty="0">
                <a:cs typeface="Times New Roman" panose="02020603050405020304" pitchFamily="18" charset="0"/>
              </a:rPr>
              <a:t>другу </a:t>
            </a:r>
            <a:r>
              <a:rPr lang="ru-RU" sz="2400" b="1" i="1" dirty="0">
                <a:cs typeface="Times New Roman" panose="02020603050405020304" pitchFamily="18" charset="0"/>
              </a:rPr>
              <a:t>или</a:t>
            </a:r>
            <a:r>
              <a:rPr lang="ru-RU" sz="2400" i="1" dirty="0"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cs typeface="Times New Roman" panose="02020603050405020304" pitchFamily="18" charset="0"/>
              </a:rPr>
              <a:t>желание уничтожить</a:t>
            </a:r>
            <a:r>
              <a:rPr lang="ru-RU" sz="2400" i="1" dirty="0">
                <a:cs typeface="Times New Roman" panose="02020603050405020304" pitchFamily="18" charset="0"/>
              </a:rPr>
              <a:t> врага</a:t>
            </a:r>
            <a:r>
              <a:rPr lang="ru-RU" sz="2400" dirty="0">
                <a:cs typeface="Times New Roman" panose="02020603050405020304" pitchFamily="18" charset="0"/>
              </a:rPr>
              <a:t>?» Такой формат ключевых слов требует обоснованного </a:t>
            </a:r>
            <a:r>
              <a:rPr lang="ru-RU" sz="2400" b="1" u="sng" dirty="0">
                <a:cs typeface="Times New Roman" panose="02020603050405020304" pitchFamily="18" charset="0"/>
              </a:rPr>
              <a:t>выбора</a:t>
            </a:r>
            <a:r>
              <a:rPr lang="ru-RU" sz="2400" dirty="0">
                <a:cs typeface="Times New Roman" panose="02020603050405020304" pitchFamily="18" charset="0"/>
              </a:rPr>
              <a:t> одной из позиций. Задача тезиса – обоснование выбора одной из позиций и затем точное формулирование.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348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3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«Композиция и логика рассуждения»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7" y="1298120"/>
            <a:ext cx="11730383" cy="528524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dirty="0"/>
              <a:t>Задача </a:t>
            </a:r>
            <a:r>
              <a:rPr lang="ru-RU" sz="2600" b="1" dirty="0"/>
              <a:t>основной части</a:t>
            </a:r>
            <a:r>
              <a:rPr lang="ru-RU" sz="2600" dirty="0"/>
              <a:t> – доказать выдвинутый тезис.</a:t>
            </a:r>
          </a:p>
          <a:p>
            <a:pPr marL="0" indent="0" algn="just">
              <a:buNone/>
            </a:pPr>
            <a:r>
              <a:rPr lang="ru-RU" sz="2600" dirty="0"/>
              <a:t>В этой части располагается рассуждение автора итогового сочинения в рамках обозначенной темы с опорой на литературный пример. </a:t>
            </a:r>
          </a:p>
          <a:p>
            <a:pPr marL="0" indent="0" algn="just">
              <a:buNone/>
            </a:pPr>
            <a:r>
              <a:rPr lang="ru-RU" sz="2600" b="1" dirty="0">
                <a:cs typeface="Times New Roman" panose="02020603050405020304" pitchFamily="18" charset="0"/>
              </a:rPr>
              <a:t>Основная часть </a:t>
            </a:r>
            <a:r>
              <a:rPr lang="ru-RU" sz="2600" dirty="0">
                <a:cs typeface="Times New Roman" panose="02020603050405020304" pitchFamily="18" charset="0"/>
              </a:rPr>
              <a:t>сочинения. Её структура:</a:t>
            </a: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-утверждение (тезис или два тезиса), представляющее из себя ответ на вопрос темы сочинения, </a:t>
            </a: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-аргументы (</a:t>
            </a:r>
            <a:r>
              <a:rPr lang="ru-RU" sz="2600" i="1" dirty="0">
                <a:cs typeface="Times New Roman" panose="02020603050405020304" pitchFamily="18" charset="0"/>
              </a:rPr>
              <a:t>примеры</a:t>
            </a:r>
            <a:r>
              <a:rPr lang="ru-RU" sz="2600" dirty="0">
                <a:cs typeface="Times New Roman" panose="02020603050405020304" pitchFamily="18" charset="0"/>
              </a:rPr>
              <a:t> из литературных текстов, их </a:t>
            </a:r>
            <a:r>
              <a:rPr lang="ru-RU" sz="2600" i="1" dirty="0">
                <a:cs typeface="Times New Roman" panose="02020603050405020304" pitchFamily="18" charset="0"/>
              </a:rPr>
              <a:t>обоснование</a:t>
            </a:r>
            <a:r>
              <a:rPr lang="ru-RU" sz="2600" dirty="0">
                <a:cs typeface="Times New Roman" panose="02020603050405020304" pitchFamily="18" charset="0"/>
              </a:rPr>
              <a:t> автором сочинения),</a:t>
            </a: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-</a:t>
            </a:r>
            <a:r>
              <a:rPr lang="ru-RU" sz="2600" dirty="0" err="1">
                <a:cs typeface="Times New Roman" panose="02020603050405020304" pitchFamily="18" charset="0"/>
              </a:rPr>
              <a:t>микровывод</a:t>
            </a:r>
            <a:r>
              <a:rPr lang="ru-RU" sz="2600" dirty="0">
                <a:cs typeface="Times New Roman" panose="02020603050405020304" pitchFamily="18" charset="0"/>
              </a:rPr>
              <a:t> / </a:t>
            </a:r>
            <a:r>
              <a:rPr lang="ru-RU" sz="2600" dirty="0" err="1">
                <a:cs typeface="Times New Roman" panose="02020603050405020304" pitchFamily="18" charset="0"/>
              </a:rPr>
              <a:t>микровыводы</a:t>
            </a:r>
            <a:r>
              <a:rPr lang="ru-RU" sz="2600" dirty="0">
                <a:cs typeface="Times New Roman" panose="02020603050405020304" pitchFamily="18" charset="0"/>
              </a:rPr>
              <a:t> (если тезисов несколько).  </a:t>
            </a:r>
          </a:p>
          <a:p>
            <a:pPr marL="0" indent="0" algn="just">
              <a:buNone/>
            </a:pPr>
            <a:endParaRPr lang="ru-RU" sz="26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cs typeface="Times New Roman" panose="02020603050405020304" pitchFamily="18" charset="0"/>
              </a:rPr>
              <a:t>Заключение</a:t>
            </a:r>
            <a:r>
              <a:rPr lang="ru-RU" sz="2600" dirty="0"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Задача </a:t>
            </a:r>
            <a:r>
              <a:rPr lang="ru-RU" sz="2600" b="1" dirty="0">
                <a:cs typeface="Times New Roman" panose="02020603050405020304" pitchFamily="18" charset="0"/>
              </a:rPr>
              <a:t>заключения</a:t>
            </a:r>
            <a:r>
              <a:rPr lang="ru-RU" sz="2600" dirty="0">
                <a:cs typeface="Times New Roman" panose="02020603050405020304" pitchFamily="18" charset="0"/>
              </a:rPr>
              <a:t>: итоговый вывод, возвращение к ключевым словам тезиса. В отличие от вступления, в котором главная мысль сочинения только обозначена, в заключении она высказывается более полно и подробно.</a:t>
            </a:r>
          </a:p>
          <a:p>
            <a:pPr marL="0" indent="0" algn="just">
              <a:buNone/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Незачёт</a:t>
            </a:r>
            <a:r>
              <a:rPr lang="ru-RU" sz="2600" dirty="0">
                <a:cs typeface="Times New Roman" panose="02020603050405020304" pitchFamily="18" charset="0"/>
              </a:rPr>
              <a:t>» ставится при условии, если грубые логические нарушения </a:t>
            </a:r>
            <a:r>
              <a:rPr lang="ru-RU" sz="2600" b="1" dirty="0">
                <a:cs typeface="Times New Roman" panose="02020603050405020304" pitchFamily="18" charset="0"/>
              </a:rPr>
              <a:t>мешают пониманию </a:t>
            </a:r>
            <a:r>
              <a:rPr lang="ru-RU" sz="2600" dirty="0">
                <a:cs typeface="Times New Roman" panose="02020603050405020304" pitchFamily="18" charset="0"/>
              </a:rPr>
              <a:t>смысла сказанного или отсутствует тезисно-доказательная часть.</a:t>
            </a:r>
          </a:p>
          <a:p>
            <a:pPr marL="0" indent="0" algn="just">
              <a:buNone/>
            </a:pPr>
            <a:endParaRPr lang="ru-RU" sz="5900" dirty="0"/>
          </a:p>
          <a:p>
            <a:pPr marL="0" indent="0" algn="just">
              <a:buNone/>
            </a:pPr>
            <a:endParaRPr lang="ru-RU" sz="5900" dirty="0"/>
          </a:p>
          <a:p>
            <a:pPr mar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348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3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Типичные логические ошибки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58FD84D-9E24-42A4-9139-353905DC5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142819"/>
              </p:ext>
            </p:extLst>
          </p:nvPr>
        </p:nvGraphicFramePr>
        <p:xfrm>
          <a:off x="147245" y="1204988"/>
          <a:ext cx="11782286" cy="550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143">
                  <a:extLst>
                    <a:ext uri="{9D8B030D-6E8A-4147-A177-3AD203B41FA5}">
                      <a16:colId xmlns:a16="http://schemas.microsoft.com/office/drawing/2014/main" val="1094284627"/>
                    </a:ext>
                  </a:extLst>
                </a:gridCol>
                <a:gridCol w="5891143">
                  <a:extLst>
                    <a:ext uri="{9D8B030D-6E8A-4147-A177-3AD203B41FA5}">
                      <a16:colId xmlns:a16="http://schemas.microsoft.com/office/drawing/2014/main" val="3256474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</a:rPr>
                        <a:t>Тип логической ошибки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7570"/>
                  </a:ext>
                </a:extLst>
              </a:tr>
              <a:tr h="695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Подмена тезиса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(Участник ИС незаметно для себя изменяет тему и начинает писать о другом)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сложно человеку сделать выбор. Выбор может быть разным.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02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Расположение в одном фрагменте текста предложений, в которых утверждается противоположное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последние годы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очень много было сделано для модернизации образования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однако педагоги работают по-старому. Так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модернизации образования решаются слабо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6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Уточняющие высказывания, которые противоречат одному из высказываний или одно из которых является отрицанием другого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них совсем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было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оружия. На пятерых только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пистолет и одна граната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0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Утверждение, которое ничем  не подтверждено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Роман А.С. Пушкина «Евгений Онегин» является уникальным произведением.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1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Неоправданный повтор одной и той же мысли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Итак, </a:t>
                      </a:r>
                      <a:r>
                        <a:rPr lang="ru-RU" dirty="0" err="1"/>
                        <a:t>Простакова</a:t>
                      </a:r>
                      <a:r>
                        <a:rPr lang="ru-RU" dirty="0"/>
                        <a:t> горячо и страстно любит сына, но своей любовью вредит ему. Таким образом, </a:t>
                      </a:r>
                      <a:r>
                        <a:rPr lang="ru-RU" dirty="0" err="1"/>
                        <a:t>Простакова</a:t>
                      </a:r>
                      <a:r>
                        <a:rPr lang="ru-RU" dirty="0"/>
                        <a:t> своей слепой любовью воспитывает в Митрофанушке лень, бессердечие.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79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889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96" y="274639"/>
            <a:ext cx="10618304" cy="7607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3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Типичные логические ошибки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35390"/>
            <a:ext cx="10972800" cy="4787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0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64119A-D4D6-4577-9FD6-B2A917F11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03718"/>
              </p:ext>
            </p:extLst>
          </p:nvPr>
        </p:nvGraphicFramePr>
        <p:xfrm>
          <a:off x="447963" y="1343770"/>
          <a:ext cx="1129607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8037">
                  <a:extLst>
                    <a:ext uri="{9D8B030D-6E8A-4147-A177-3AD203B41FA5}">
                      <a16:colId xmlns:a16="http://schemas.microsoft.com/office/drawing/2014/main" val="854294036"/>
                    </a:ext>
                  </a:extLst>
                </a:gridCol>
                <a:gridCol w="5648037">
                  <a:extLst>
                    <a:ext uri="{9D8B030D-6E8A-4147-A177-3AD203B41FA5}">
                      <a16:colId xmlns:a16="http://schemas.microsoft.com/office/drawing/2014/main" val="2914658024"/>
                    </a:ext>
                  </a:extLst>
                </a:gridCol>
              </a:tblGrid>
              <a:tr h="36071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Тип логической ошибки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79504"/>
                  </a:ext>
                </a:extLst>
              </a:tr>
              <a:tr h="188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Пропуск звена в передаче мыслей (фрагменты не связаны друг с другом)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Предметом повествования являются времена достаточно отдаленные, что позволяет предположить не чересчур молодой возраст автора.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Однако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 темпераментностью, свежестью страницы привлекают к себе внимание.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05658"/>
                  </a:ext>
                </a:extLst>
              </a:tr>
              <a:tr h="188769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Наличие смыслового повтора – неоправданное дублирование высказанной ранее мысли, «топтание на месте» 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Таким образом, мы доказали, что любовь и нежность существует и нет им предела. Я полностью согласна с утверждением русской поэтессы, что именно без </a:t>
                      </a:r>
                      <a:r>
                        <a:rPr lang="ru-RU" sz="1800" b="0" i="1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любви и нежности сложно представить существующий мир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00947"/>
                  </a:ext>
                </a:extLst>
              </a:tr>
              <a:tr h="18876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Наличие абзацного членения в месте, где его не должно быть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Я убедилась в справедливости такого суждения, услышав рассказ своего взрослого знакомого.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Однажды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 его маленький сын проводил, как обычно вечер у телевизора, смотря развлекательную передачу.</a:t>
                      </a:r>
                    </a:p>
                    <a:p>
                      <a:pPr algn="just"/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 Тогда 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отец открыл форточку, через которую доносились крики гонявших шайбу мальчишек…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81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70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7" y="433292"/>
            <a:ext cx="9969726" cy="6508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4 «Качество письменной речи»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716" y="1275009"/>
            <a:ext cx="11570683" cy="449880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>
                <a:cs typeface="Times New Roman" panose="02020603050405020304" pitchFamily="18" charset="0"/>
              </a:rPr>
              <a:t>Этот критерий учитывает стилистические, лексические  ошибки.</a:t>
            </a:r>
            <a:r>
              <a:rPr lang="ru-RU" sz="3400" dirty="0"/>
              <a:t> </a:t>
            </a:r>
            <a:r>
              <a:rPr lang="ru-RU" sz="3400" b="1" dirty="0">
                <a:cs typeface="Times New Roman" panose="02020603050405020304" pitchFamily="18" charset="0"/>
              </a:rPr>
              <a:t>Критерий не учитывает ошибки</a:t>
            </a:r>
            <a:r>
              <a:rPr lang="ru-RU" sz="3400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3400" dirty="0">
                <a:cs typeface="Times New Roman" panose="02020603050405020304" pitchFamily="18" charset="0"/>
              </a:rPr>
              <a:t>-орфографические;</a:t>
            </a:r>
          </a:p>
          <a:p>
            <a:pPr marL="0" indent="0" algn="just">
              <a:buNone/>
            </a:pPr>
            <a:r>
              <a:rPr lang="ru-RU" sz="3400" dirty="0">
                <a:cs typeface="Times New Roman" panose="02020603050405020304" pitchFamily="18" charset="0"/>
              </a:rPr>
              <a:t>-пунктуационные;</a:t>
            </a:r>
          </a:p>
          <a:p>
            <a:pPr marL="0" indent="0" algn="just">
              <a:buNone/>
            </a:pPr>
            <a:r>
              <a:rPr lang="ru-RU" sz="3400" dirty="0">
                <a:cs typeface="Times New Roman" panose="02020603050405020304" pitchFamily="18" charset="0"/>
              </a:rPr>
              <a:t>-грамматические.</a:t>
            </a:r>
          </a:p>
          <a:p>
            <a:pPr marL="0" indent="0" algn="just">
              <a:buNone/>
            </a:pPr>
            <a:r>
              <a:rPr lang="ru-RU" sz="3400" u="sng" dirty="0">
                <a:cs typeface="Times New Roman" panose="02020603050405020304" pitchFamily="18" charset="0"/>
              </a:rPr>
              <a:t>Эксперт </a:t>
            </a:r>
            <a:r>
              <a:rPr lang="ru-RU" sz="3400" b="1" u="sng" dirty="0">
                <a:cs typeface="Times New Roman" panose="02020603050405020304" pitchFamily="18" charset="0"/>
              </a:rPr>
              <a:t>не подсчитывает число </a:t>
            </a:r>
            <a:r>
              <a:rPr lang="ru-RU" sz="3400" u="sng" dirty="0">
                <a:cs typeface="Times New Roman" panose="02020603050405020304" pitchFamily="18" charset="0"/>
              </a:rPr>
              <a:t>допущенных речевых ошибок </a:t>
            </a:r>
            <a:r>
              <a:rPr lang="ru-RU" sz="3400" dirty="0">
                <a:cs typeface="Times New Roman" panose="02020603050405020304" pitchFamily="18" charset="0"/>
              </a:rPr>
              <a:t>(важен не количественный, а качественный показатель речевой культуры выпускника). </a:t>
            </a:r>
          </a:p>
          <a:p>
            <a:pPr marL="0" indent="0" algn="just">
              <a:buNone/>
            </a:pPr>
            <a:endParaRPr lang="ru-RU" sz="2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400" dirty="0">
                <a:cs typeface="Times New Roman" panose="02020603050405020304" pitchFamily="18" charset="0"/>
              </a:rPr>
              <a:t>Эксперт определяет, затрудняет ли понимание смысла сочинения низкое качество речи. Только </a:t>
            </a:r>
            <a:r>
              <a:rPr lang="ru-RU" sz="3400" u="sng" dirty="0">
                <a:cs typeface="Times New Roman" panose="02020603050405020304" pitchFamily="18" charset="0"/>
              </a:rPr>
              <a:t>в случае существенного затруднения понимания смысла сочинения ставится незачёт.</a:t>
            </a:r>
          </a:p>
          <a:p>
            <a:pPr marL="0" indent="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b="1" dirty="0">
                <a:cs typeface="Times New Roman" panose="02020603050405020304" pitchFamily="18" charset="0"/>
              </a:rPr>
              <a:t>Примечание</a:t>
            </a:r>
            <a:r>
              <a:rPr lang="ru-RU" sz="2900" dirty="0">
                <a:cs typeface="Times New Roman" panose="02020603050405020304" pitchFamily="18" charset="0"/>
              </a:rPr>
              <a:t>: </a:t>
            </a:r>
            <a:r>
              <a:rPr lang="ru-RU" sz="2900" i="1" dirty="0">
                <a:cs typeface="Times New Roman" panose="02020603050405020304" pitchFamily="18" charset="0"/>
              </a:rPr>
              <a:t>в 2024/2025 учебном году в 18 работах «незачёт» изменили на «зачёт», так как допущенные в них речевые ошибки, не затрудняли понимание смысла работы.</a:t>
            </a:r>
            <a:endParaRPr lang="ru-RU" sz="29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1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434108"/>
            <a:ext cx="9980613" cy="674255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4 «Качество письменной речи»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354" y="1179599"/>
            <a:ext cx="10720841" cy="44988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Наиболее распространённые речевые ошибки: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-употребление слова в несвойственном ему значении;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-употребление </a:t>
            </a:r>
            <a:r>
              <a:rPr lang="ru-RU" sz="2800" dirty="0" err="1">
                <a:cs typeface="Times New Roman" panose="02020603050405020304" pitchFamily="18" charset="0"/>
              </a:rPr>
              <a:t>иностилевых</a:t>
            </a:r>
            <a:r>
              <a:rPr lang="ru-RU" sz="2800" dirty="0">
                <a:cs typeface="Times New Roman" panose="02020603050405020304" pitchFamily="18" charset="0"/>
              </a:rPr>
              <a:t> слов, канцеляризмов, речевых штампов;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-смешение лексики разных исторических эпох;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-употребление лишних слов (плеоназм);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-речевые повторы (тавтология);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-порядок слов, приводящий к неоднозначному пониманию предложения;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-необоснованный пропуск слова;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anose="02020603050405020304" pitchFamily="18" charset="0"/>
              </a:rPr>
              <a:t>-лексическая </a:t>
            </a:r>
            <a:r>
              <a:rPr lang="ru-RU" sz="2800" dirty="0" err="1">
                <a:cs typeface="Times New Roman" panose="02020603050405020304" pitchFamily="18" charset="0"/>
              </a:rPr>
              <a:t>несочетаемость</a:t>
            </a:r>
            <a:r>
              <a:rPr lang="ru-RU" sz="28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974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187779"/>
            <a:ext cx="9969726" cy="6334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4 «Качество письменной речи»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8B82D22-B148-49B7-B772-B53F18C7D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85507"/>
              </p:ext>
            </p:extLst>
          </p:nvPr>
        </p:nvGraphicFramePr>
        <p:xfrm>
          <a:off x="373030" y="1123079"/>
          <a:ext cx="11445939" cy="554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197">
                  <a:extLst>
                    <a:ext uri="{9D8B030D-6E8A-4147-A177-3AD203B41FA5}">
                      <a16:colId xmlns:a16="http://schemas.microsoft.com/office/drawing/2014/main" val="2457882997"/>
                    </a:ext>
                  </a:extLst>
                </a:gridCol>
                <a:gridCol w="7386742">
                  <a:extLst>
                    <a:ext uri="{9D8B030D-6E8A-4147-A177-3AD203B41FA5}">
                      <a16:colId xmlns:a16="http://schemas.microsoft.com/office/drawing/2014/main" val="3582311061"/>
                    </a:ext>
                  </a:extLst>
                </a:gridCol>
              </a:tblGrid>
              <a:tr h="7540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+mn-lt"/>
                          <a:cs typeface="Times New Roman" panose="02020603050405020304" pitchFamily="18" charset="0"/>
                        </a:rPr>
                        <a:t>Наиболее распространённые речевые ошибки: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40211"/>
                  </a:ext>
                </a:extLst>
              </a:tr>
              <a:tr h="44559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Речевые ошибки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93265"/>
                  </a:ext>
                </a:extLst>
              </a:tr>
              <a:tr h="135108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Речевая избыточность (плеоназм, лишние слова, слова-паразиты)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У меня сразу же возникла картина в </a:t>
                      </a:r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своём 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воображении.</a:t>
                      </a:r>
                    </a:p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Писатель </a:t>
                      </a:r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как бы 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считает.</a:t>
                      </a:r>
                    </a:p>
                    <a:p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Молодой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юноша, </a:t>
                      </a:r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очень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прекрасный.</a:t>
                      </a:r>
                    </a:p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Писатель передаёт нам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(сегодня это не считается ошибкой).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06695"/>
                  </a:ext>
                </a:extLst>
              </a:tr>
              <a:tr h="514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>
                          <a:latin typeface="+mn-lt"/>
                          <a:cs typeface="Times New Roman" panose="02020603050405020304" pitchFamily="18" charset="0"/>
                        </a:rPr>
                        <a:t>Тавтология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+mn-lt"/>
                          <a:cs typeface="Times New Roman" panose="02020603050405020304" pitchFamily="18" charset="0"/>
                        </a:rPr>
                        <a:t>В этом </a:t>
                      </a:r>
                      <a:r>
                        <a:rPr lang="ru-RU" sz="2000" b="1">
                          <a:latin typeface="+mn-lt"/>
                          <a:cs typeface="Times New Roman" panose="02020603050405020304" pitchFamily="18" charset="0"/>
                        </a:rPr>
                        <a:t>рассказ</a:t>
                      </a:r>
                      <a:r>
                        <a:rPr lang="ru-RU" sz="2000">
                          <a:latin typeface="+mn-lt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2000" b="1">
                          <a:latin typeface="+mn-lt"/>
                          <a:cs typeface="Times New Roman" panose="02020603050405020304" pitchFamily="18" charset="0"/>
                        </a:rPr>
                        <a:t>рассказ</a:t>
                      </a:r>
                      <a:r>
                        <a:rPr lang="ru-RU" sz="2000">
                          <a:latin typeface="+mn-lt"/>
                          <a:cs typeface="Times New Roman" panose="02020603050405020304" pitchFamily="18" charset="0"/>
                        </a:rPr>
                        <a:t>ывается.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18026"/>
                  </a:ext>
                </a:extLst>
              </a:tr>
              <a:tr h="1036876">
                <a:tc>
                  <a:txBody>
                    <a:bodyPr/>
                    <a:lstStyle/>
                    <a:p>
                      <a:r>
                        <a:rPr lang="ru-RU" sz="2000" i="0">
                          <a:latin typeface="+mn-lt"/>
                          <a:cs typeface="Times New Roman" panose="02020603050405020304" pitchFamily="18" charset="0"/>
                        </a:rPr>
                        <a:t>Нарушение лексической сочетаемости</a:t>
                      </a:r>
                      <a:endParaRPr lang="ru-RU" sz="20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Автор </a:t>
                      </a:r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увеличивает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(вместо </a:t>
                      </a:r>
                      <a:r>
                        <a:rPr lang="ru-RU" sz="2000" i="1" dirty="0">
                          <a:latin typeface="+mn-lt"/>
                          <a:cs typeface="Times New Roman" panose="02020603050405020304" pitchFamily="18" charset="0"/>
                        </a:rPr>
                        <a:t>усиливает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) впечатление.</a:t>
                      </a:r>
                    </a:p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Автор использует художественные </a:t>
                      </a:r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(вместо </a:t>
                      </a:r>
                      <a:r>
                        <a:rPr lang="ru-RU" sz="2000" i="1" dirty="0">
                          <a:latin typeface="+mn-lt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07222"/>
                  </a:ext>
                </a:extLst>
              </a:tr>
              <a:tr h="722671">
                <a:tc>
                  <a:txBody>
                    <a:bodyPr/>
                    <a:lstStyle/>
                    <a:p>
                      <a:r>
                        <a:rPr lang="ru-RU" sz="2000" i="0">
                          <a:latin typeface="+mn-lt"/>
                          <a:cs typeface="Times New Roman" panose="02020603050405020304" pitchFamily="18" charset="0"/>
                        </a:rPr>
                        <a:t>Неоправданное повторение слова</a:t>
                      </a:r>
                      <a:endParaRPr lang="ru-RU" sz="20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+mn-lt"/>
                          <a:cs typeface="Times New Roman" panose="02020603050405020304" pitchFamily="18" charset="0"/>
                        </a:rPr>
                        <a:t>Герой</a:t>
                      </a:r>
                      <a:r>
                        <a:rPr lang="ru-RU" sz="2000">
                          <a:latin typeface="+mn-lt"/>
                          <a:cs typeface="Times New Roman" panose="02020603050405020304" pitchFamily="18" charset="0"/>
                        </a:rPr>
                        <a:t> рассказа не задумывается над своим поступком. </a:t>
                      </a:r>
                      <a:r>
                        <a:rPr lang="ru-RU" sz="2000" b="1">
                          <a:latin typeface="+mn-lt"/>
                          <a:cs typeface="Times New Roman" panose="02020603050405020304" pitchFamily="18" charset="0"/>
                        </a:rPr>
                        <a:t>Герой</a:t>
                      </a:r>
                      <a:r>
                        <a:rPr lang="ru-RU" sz="2000">
                          <a:latin typeface="+mn-lt"/>
                          <a:cs typeface="Times New Roman" panose="02020603050405020304" pitchFamily="18" charset="0"/>
                        </a:rPr>
                        <a:t> даже не понимает всей глубины содеянного.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29689"/>
                  </a:ext>
                </a:extLst>
              </a:tr>
              <a:tr h="72267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Речевая недостаточность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+mn-lt"/>
                          <a:cs typeface="Times New Roman" panose="02020603050405020304" pitchFamily="18" charset="0"/>
                        </a:rPr>
                        <a:t>Николай занял  первое место &lt;…&gt; по русскому языку (</a:t>
                      </a:r>
                      <a:r>
                        <a:rPr lang="ru-RU" sz="2000" b="0" i="1" dirty="0">
                          <a:latin typeface="+mn-lt"/>
                          <a:cs typeface="Times New Roman" panose="02020603050405020304" pitchFamily="18" charset="0"/>
                        </a:rPr>
                        <a:t>в олимпиаде</a:t>
                      </a:r>
                      <a:r>
                        <a:rPr lang="ru-RU" sz="2000" b="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83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66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187779"/>
            <a:ext cx="9969726" cy="6334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4 «Качество письменной речи»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8B82D22-B148-49B7-B772-B53F18C7D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17135"/>
              </p:ext>
            </p:extLst>
          </p:nvPr>
        </p:nvGraphicFramePr>
        <p:xfrm>
          <a:off x="461818" y="1324465"/>
          <a:ext cx="11268364" cy="3967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527">
                  <a:extLst>
                    <a:ext uri="{9D8B030D-6E8A-4147-A177-3AD203B41FA5}">
                      <a16:colId xmlns:a16="http://schemas.microsoft.com/office/drawing/2014/main" val="2457882997"/>
                    </a:ext>
                  </a:extLst>
                </a:gridCol>
                <a:gridCol w="7222837">
                  <a:extLst>
                    <a:ext uri="{9D8B030D-6E8A-4147-A177-3AD203B41FA5}">
                      <a16:colId xmlns:a16="http://schemas.microsoft.com/office/drawing/2014/main" val="3582311061"/>
                    </a:ext>
                  </a:extLst>
                </a:gridCol>
              </a:tblGrid>
              <a:tr h="6549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+mn-lt"/>
                          <a:cs typeface="Times New Roman" panose="02020603050405020304" pitchFamily="18" charset="0"/>
                        </a:rPr>
                        <a:t>Наиболее распространённые речевые ошибки: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40211"/>
                  </a:ext>
                </a:extLst>
              </a:tr>
              <a:tr h="432259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Речевые ошибки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93265"/>
                  </a:ext>
                </a:extLst>
              </a:tr>
              <a:tr h="379445">
                <a:tc>
                  <a:txBody>
                    <a:bodyPr/>
                    <a:lstStyle/>
                    <a:p>
                      <a:r>
                        <a:rPr lang="ru-RU" sz="2000">
                          <a:latin typeface="+mn-lt"/>
                          <a:cs typeface="Times New Roman" panose="02020603050405020304" pitchFamily="18" charset="0"/>
                        </a:rPr>
                        <a:t>Смешение паронимов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Моё отношение к этой проблеме не </a:t>
                      </a:r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поменялось </a:t>
                      </a:r>
                      <a:r>
                        <a:rPr lang="ru-RU" sz="2000" b="0" dirty="0">
                          <a:latin typeface="+mn-lt"/>
                          <a:cs typeface="Times New Roman" panose="02020603050405020304" pitchFamily="18" charset="0"/>
                        </a:rPr>
                        <a:t>(вместо не </a:t>
                      </a:r>
                      <a:r>
                        <a:rPr lang="ru-RU" sz="2000" b="0" i="1" dirty="0">
                          <a:latin typeface="+mn-lt"/>
                          <a:cs typeface="Times New Roman" panose="02020603050405020304" pitchFamily="18" charset="0"/>
                        </a:rPr>
                        <a:t>изменилось</a:t>
                      </a:r>
                      <a:r>
                        <a:rPr lang="ru-RU" sz="2000" b="0" dirty="0">
                          <a:latin typeface="+mn-lt"/>
                          <a:cs typeface="Times New Roman" panose="02020603050405020304" pitchFamily="18" charset="0"/>
                        </a:rPr>
                        <a:t>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03375"/>
                  </a:ext>
                </a:extLst>
              </a:tr>
              <a:tr h="3794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Неправильное употребление фразеологизма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+mn-lt"/>
                          <a:cs typeface="Times New Roman" panose="02020603050405020304" pitchFamily="18" charset="0"/>
                        </a:rPr>
                        <a:t>Довёл до белого </a:t>
                      </a:r>
                      <a:r>
                        <a:rPr lang="ru-RU" sz="2000" b="1">
                          <a:latin typeface="+mn-lt"/>
                          <a:cs typeface="Times New Roman" panose="02020603050405020304" pitchFamily="18" charset="0"/>
                        </a:rPr>
                        <a:t>колена </a:t>
                      </a:r>
                      <a:r>
                        <a:rPr lang="ru-RU" sz="2000" b="0">
                          <a:latin typeface="+mn-lt"/>
                          <a:cs typeface="Times New Roman" panose="02020603050405020304" pitchFamily="18" charset="0"/>
                        </a:rPr>
                        <a:t>(вместо </a:t>
                      </a:r>
                      <a:r>
                        <a:rPr lang="ru-RU" sz="2000" b="0" i="1">
                          <a:latin typeface="+mn-lt"/>
                          <a:cs typeface="Times New Roman" panose="02020603050405020304" pitchFamily="18" charset="0"/>
                        </a:rPr>
                        <a:t>каления</a:t>
                      </a:r>
                      <a:r>
                        <a:rPr lang="ru-RU" sz="2000" b="0"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  <a:endParaRPr lang="ru-RU" sz="20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225046"/>
                  </a:ext>
                </a:extLst>
              </a:tr>
              <a:tr h="379445">
                <a:tc>
                  <a:txBody>
                    <a:bodyPr/>
                    <a:lstStyle/>
                    <a:p>
                      <a:r>
                        <a:rPr lang="ru-RU" sz="2000">
                          <a:latin typeface="+mn-lt"/>
                          <a:cs typeface="Times New Roman" panose="02020603050405020304" pitchFamily="18" charset="0"/>
                        </a:rPr>
                        <a:t>Не устранённая контекстом двусмысленность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+mn-lt"/>
                          <a:cs typeface="Times New Roman" panose="02020603050405020304" pitchFamily="18" charset="0"/>
                        </a:rPr>
                        <a:t>Писатель анализирует поступок героя. </a:t>
                      </a:r>
                      <a:r>
                        <a:rPr lang="ru-RU" sz="2000" b="1">
                          <a:latin typeface="+mn-lt"/>
                          <a:cs typeface="Times New Roman" panose="02020603050405020304" pitchFamily="18" charset="0"/>
                        </a:rPr>
                        <a:t>Ему</a:t>
                      </a:r>
                      <a:r>
                        <a:rPr lang="ru-RU" sz="2000" b="0">
                          <a:latin typeface="+mn-lt"/>
                          <a:cs typeface="Times New Roman" panose="02020603050405020304" pitchFamily="18" charset="0"/>
                        </a:rPr>
                        <a:t> кажется…(писателю или герою)</a:t>
                      </a:r>
                      <a:endParaRPr lang="ru-RU" sz="20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70395"/>
                  </a:ext>
                </a:extLst>
              </a:tr>
              <a:tr h="3794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Неуместное употребление слов и фразеологизмов разговорной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+mn-lt"/>
                          <a:cs typeface="Times New Roman" panose="02020603050405020304" pitchFamily="18" charset="0"/>
                        </a:rPr>
                        <a:t>Автор, обращаясь к этой проблеме, пытается направить людей </a:t>
                      </a:r>
                      <a:r>
                        <a:rPr lang="ru-RU" sz="2000" b="1" dirty="0">
                          <a:latin typeface="+mn-lt"/>
                          <a:cs typeface="Times New Roman" panose="02020603050405020304" pitchFamily="18" charset="0"/>
                        </a:rPr>
                        <a:t>немного в другую колею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41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23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Особенности итогового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999" y="1143000"/>
            <a:ext cx="11264901" cy="53509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ИС </a:t>
            </a:r>
            <a:r>
              <a:rPr lang="ru-RU" sz="2400" b="1" u="sng" dirty="0" err="1">
                <a:cs typeface="Times New Roman" panose="02020603050405020304" pitchFamily="18" charset="0"/>
              </a:rPr>
              <a:t>литературоцентрично</a:t>
            </a:r>
            <a:r>
              <a:rPr lang="ru-RU" sz="2400" b="1" u="sng" dirty="0">
                <a:cs typeface="Times New Roman" panose="02020603050405020304" pitchFamily="18" charset="0"/>
              </a:rPr>
              <a:t>: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1.</a:t>
            </a:r>
            <a:r>
              <a:rPr lang="ru-RU" sz="2400" u="sng" dirty="0">
                <a:cs typeface="Times New Roman" panose="02020603050405020304" pitchFamily="18" charset="0"/>
              </a:rPr>
              <a:t>Опора на литературный текст </a:t>
            </a:r>
            <a:r>
              <a:rPr lang="ru-RU" sz="2400" dirty="0"/>
              <a:t>– </a:t>
            </a:r>
            <a:r>
              <a:rPr lang="ru-RU" sz="2400" u="sng" dirty="0"/>
              <a:t>обязательное условие ИС</a:t>
            </a:r>
            <a:r>
              <a:rPr lang="ru-RU" sz="2400" dirty="0">
                <a:cs typeface="Times New Roman" panose="02020603050405020304" pitchFamily="18" charset="0"/>
              </a:rPr>
              <a:t>, возможно включение литературоведческого анализа конкретного произведения.</a:t>
            </a:r>
          </a:p>
          <a:p>
            <a:pPr marL="0" indent="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2.</a:t>
            </a:r>
            <a:r>
              <a:rPr lang="ru-RU" sz="2400" b="1" dirty="0">
                <a:cs typeface="Times New Roman" panose="02020603050405020304" pitchFamily="18" charset="0"/>
              </a:rPr>
              <a:t>Литературный текст </a:t>
            </a:r>
            <a:r>
              <a:rPr lang="ru-RU" sz="2400" dirty="0">
                <a:cs typeface="Times New Roman" panose="02020603050405020304" pitchFamily="18" charset="0"/>
              </a:rPr>
              <a:t>(</a:t>
            </a:r>
            <a:r>
              <a:rPr lang="ru-RU" sz="2400" i="1" dirty="0">
                <a:cs typeface="Times New Roman" panose="02020603050405020304" pitchFamily="18" charset="0"/>
              </a:rPr>
              <a:t>не только произведения художественной литературы</a:t>
            </a:r>
            <a:r>
              <a:rPr lang="ru-RU" sz="2400" dirty="0">
                <a:cs typeface="Times New Roman" panose="02020603050405020304" pitchFamily="18" charset="0"/>
              </a:rPr>
              <a:t>)</a:t>
            </a:r>
            <a:r>
              <a:rPr lang="ru-RU" sz="2400" dirty="0"/>
              <a:t>: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дневники, сценарии, мемуары, публицистика, </a:t>
            </a:r>
            <a:r>
              <a:rPr lang="ru-RU" sz="2400" dirty="0" err="1">
                <a:cs typeface="Times New Roman" panose="02020603050405020304" pitchFamily="18" charset="0"/>
              </a:rPr>
              <a:t>травелоги</a:t>
            </a:r>
            <a:r>
              <a:rPr lang="ru-RU" sz="2400" dirty="0">
                <a:cs typeface="Times New Roman" panose="02020603050405020304" pitchFamily="18" charset="0"/>
              </a:rPr>
              <a:t> (путешествия), произведения УНТ (за исключением малых жанров: считалки, скороговорки, загадки, небылицы, пословицы, поговорки и др.) – в этом </a:t>
            </a:r>
            <a:r>
              <a:rPr lang="ru-RU" sz="2400" b="1" dirty="0" err="1">
                <a:cs typeface="Times New Roman" panose="02020603050405020304" pitchFamily="18" charset="0"/>
              </a:rPr>
              <a:t>литературоцентричность</a:t>
            </a:r>
            <a:r>
              <a:rPr lang="ru-RU" sz="2400" dirty="0"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cs typeface="Times New Roman" panose="02020603050405020304" pitchFamily="18" charset="0"/>
              </a:rPr>
              <a:t>надпредметность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Темы формулируются так, что они позволят выпускнику выбирать литературный материал, на который он будет опираться в своих рассуждениях.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279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5 «Грамотность»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3" y="1183821"/>
            <a:ext cx="11336867" cy="49423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«Незачёт» </a:t>
            </a:r>
            <a:r>
              <a:rPr lang="ru-RU" sz="2400" dirty="0">
                <a:cs typeface="Times New Roman" panose="02020603050405020304" pitchFamily="18" charset="0"/>
              </a:rPr>
              <a:t>ставится при условии, если на 100 слов приходится в сумме </a:t>
            </a:r>
            <a:r>
              <a:rPr lang="ru-RU" sz="2400" b="1" dirty="0">
                <a:cs typeface="Times New Roman" panose="02020603050405020304" pitchFamily="18" charset="0"/>
              </a:rPr>
              <a:t>более 5</a:t>
            </a:r>
            <a:r>
              <a:rPr lang="ru-RU" sz="2400" dirty="0">
                <a:cs typeface="Times New Roman" panose="02020603050405020304" pitchFamily="18" charset="0"/>
              </a:rPr>
              <a:t> ошибок: </a:t>
            </a:r>
            <a:r>
              <a:rPr lang="ru-RU" sz="2400" b="1" dirty="0">
                <a:cs typeface="Times New Roman" panose="02020603050405020304" pitchFamily="18" charset="0"/>
              </a:rPr>
              <a:t>грамматических, орфографических, пунктуационны</a:t>
            </a:r>
            <a:r>
              <a:rPr lang="ru-RU" sz="2400" dirty="0">
                <a:cs typeface="Times New Roman" panose="02020603050405020304" pitchFamily="18" charset="0"/>
              </a:rPr>
              <a:t>х.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Во всех остальных случаях – зачёт.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Как подсчитывать количество ошибок: </a:t>
            </a:r>
          </a:p>
          <a:p>
            <a:pPr marL="0" indent="0" algn="just">
              <a:buNone/>
            </a:pPr>
            <a:r>
              <a:rPr lang="ru-RU" sz="2400" u="sng" dirty="0">
                <a:cs typeface="Times New Roman" panose="02020603050405020304" pitchFamily="18" charset="0"/>
              </a:rPr>
              <a:t>количество слов в сочинении делим на 20 и затем получившееся количество шибок округляем: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на 250 слов – 12,5 ошибок (при округлении – </a:t>
            </a:r>
            <a:r>
              <a:rPr lang="ru-RU" sz="2400" b="1" dirty="0">
                <a:cs typeface="Times New Roman" panose="02020603050405020304" pitchFamily="18" charset="0"/>
              </a:rPr>
              <a:t>13</a:t>
            </a:r>
            <a:r>
              <a:rPr lang="ru-RU" sz="2400" dirty="0">
                <a:cs typeface="Times New Roman" panose="02020603050405020304" pitchFamily="18" charset="0"/>
              </a:rPr>
              <a:t> ошибок); на 350 слов – 17, 5 ошибок (при округлении – </a:t>
            </a:r>
            <a:r>
              <a:rPr lang="ru-RU" sz="2400" b="1" dirty="0">
                <a:cs typeface="Times New Roman" panose="02020603050405020304" pitchFamily="18" charset="0"/>
              </a:rPr>
              <a:t>18 </a:t>
            </a:r>
            <a:r>
              <a:rPr lang="ru-RU" sz="2400" dirty="0">
                <a:cs typeface="Times New Roman" panose="02020603050405020304" pitchFamily="18" charset="0"/>
              </a:rPr>
              <a:t>ошибок); 370 слов – 18,5 ошибок (при округлении – </a:t>
            </a:r>
            <a:r>
              <a:rPr lang="ru-RU" sz="2400" b="1" dirty="0">
                <a:cs typeface="Times New Roman" panose="02020603050405020304" pitchFamily="18" charset="0"/>
              </a:rPr>
              <a:t>19</a:t>
            </a:r>
            <a:r>
              <a:rPr lang="ru-RU" sz="2400" dirty="0">
                <a:cs typeface="Times New Roman" panose="02020603050405020304" pitchFamily="18" charset="0"/>
              </a:rPr>
              <a:t> ошибок)  и т.д.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3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 Классификация ошибок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467" y="1261533"/>
            <a:ext cx="11518665" cy="48742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На оценку сочинения по Критерию № 5  распространяются положения о </a:t>
            </a:r>
            <a:r>
              <a:rPr lang="ru-RU" sz="2400" b="1" i="1" dirty="0">
                <a:cs typeface="Times New Roman" panose="02020603050405020304" pitchFamily="18" charset="0"/>
              </a:rPr>
              <a:t>негрубых </a:t>
            </a:r>
            <a:r>
              <a:rPr lang="ru-RU" sz="2400" i="1" dirty="0">
                <a:cs typeface="Times New Roman" panose="02020603050405020304" pitchFamily="18" charset="0"/>
              </a:rPr>
              <a:t>(при подсчёте ошибок они не учитываются</a:t>
            </a:r>
            <a:r>
              <a:rPr lang="ru-RU" sz="2400" b="1" i="1" dirty="0">
                <a:cs typeface="Times New Roman" panose="02020603050405020304" pitchFamily="18" charset="0"/>
              </a:rPr>
              <a:t>)</a:t>
            </a:r>
            <a:r>
              <a:rPr lang="ru-RU" sz="2400" i="1" dirty="0">
                <a:cs typeface="Times New Roman" panose="02020603050405020304" pitchFamily="18" charset="0"/>
              </a:rPr>
              <a:t> и </a:t>
            </a:r>
            <a:r>
              <a:rPr lang="ru-RU" sz="2400" b="1" i="1" dirty="0">
                <a:cs typeface="Times New Roman" panose="02020603050405020304" pitchFamily="18" charset="0"/>
              </a:rPr>
              <a:t>повторяющихся</a:t>
            </a:r>
            <a:r>
              <a:rPr lang="ru-RU" sz="2400" i="1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ошибках.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Повторяющаяся ошибка –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это орфографическая ошибка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при повторе только в пределах одной словоформы, </a:t>
            </a:r>
            <a:r>
              <a:rPr lang="ru-RU" sz="2400" dirty="0">
                <a:cs typeface="Times New Roman" panose="02020603050405020304" pitchFamily="18" charset="0"/>
              </a:rPr>
              <a:t>например: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искуство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искуством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;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исскусства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исскусству</a:t>
            </a:r>
            <a:r>
              <a:rPr lang="ru-RU" sz="2400" dirty="0"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2400" dirty="0"/>
              <a:t>Но будет считаться отдельной орфографической ошибкой написание слова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искуственный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dirty="0"/>
              <a:t>Нельзя считать повторяющейся ошибкой ошибки в одном слове, но на разные орфограммы. Например: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плащём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плащь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Изменения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в оценивании сочинения по Критерию № 5:</a:t>
            </a: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в 2025 – 2026 </a:t>
            </a:r>
            <a:r>
              <a:rPr lang="ru-RU" sz="2400" b="1" dirty="0" err="1">
                <a:cs typeface="Times New Roman" panose="02020603050405020304" pitchFamily="18" charset="0"/>
              </a:rPr>
              <a:t>уч.г</a:t>
            </a:r>
            <a:r>
              <a:rPr lang="ru-RU" sz="2400" b="1" dirty="0">
                <a:cs typeface="Times New Roman" panose="02020603050405020304" pitchFamily="18" charset="0"/>
              </a:rPr>
              <a:t>. и</a:t>
            </a:r>
            <a:r>
              <a:rPr lang="ru-RU" sz="2400" b="1" dirty="0"/>
              <a:t>сключено понятие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однотипная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ошибка».</a:t>
            </a:r>
            <a:endParaRPr lang="ru-RU" sz="2400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5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5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 Классификация ошибок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334" y="1306036"/>
            <a:ext cx="11471865" cy="51175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Понятие «</a:t>
            </a:r>
            <a:r>
              <a:rPr lang="ru-RU" sz="2400" b="1" dirty="0"/>
              <a:t>повторяющаяся ошибка</a:t>
            </a:r>
            <a:r>
              <a:rPr lang="ru-RU" sz="2400" dirty="0"/>
              <a:t>» в 2025 году </a:t>
            </a:r>
            <a:r>
              <a:rPr lang="ru-RU" sz="2400" u="sng" dirty="0"/>
              <a:t>распространяется на речевые и грамматические ошибки при условии, что она </a:t>
            </a:r>
            <a:r>
              <a:rPr lang="ru-RU" sz="2400" b="1" u="sng" dirty="0"/>
              <a:t>повторяется в одном и том же слове</a:t>
            </a:r>
            <a:r>
              <a:rPr lang="ru-RU" sz="2400" dirty="0"/>
              <a:t>. В этом случае все повторяющиеся ошибки учитываются как одна ошибка определённого типа.</a:t>
            </a:r>
          </a:p>
          <a:p>
            <a:pPr marL="0" indent="0" algn="just">
              <a:buNone/>
            </a:pPr>
            <a:r>
              <a:rPr lang="ru-RU" sz="2400" dirty="0"/>
              <a:t>Например: экзаменуемый </a:t>
            </a:r>
            <a:r>
              <a:rPr lang="ru-RU" sz="2400" u="sng" dirty="0"/>
              <a:t>четырежды </a:t>
            </a:r>
            <a:r>
              <a:rPr lang="ru-RU" sz="2400" dirty="0"/>
              <a:t>употребил конструкцию «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одержал поражение</a:t>
            </a:r>
            <a:r>
              <a:rPr lang="ru-RU" sz="2400" dirty="0"/>
              <a:t>» </a:t>
            </a:r>
            <a:r>
              <a:rPr lang="ru-RU" sz="2400" i="1" dirty="0"/>
              <a:t>–</a:t>
            </a:r>
            <a:r>
              <a:rPr lang="ru-RU" sz="2400" dirty="0"/>
              <a:t>  </a:t>
            </a:r>
            <a:r>
              <a:rPr lang="ru-RU" sz="2400" b="1" dirty="0"/>
              <a:t>одна речевая ошибка, </a:t>
            </a:r>
            <a:r>
              <a:rPr lang="ru-RU" sz="2400" u="sng" dirty="0"/>
              <a:t>дважды</a:t>
            </a:r>
            <a:r>
              <a:rPr lang="ru-RU" sz="2400" dirty="0"/>
              <a:t> написал «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омне</a:t>
            </a:r>
            <a:r>
              <a:rPr lang="ru-RU" sz="2400" dirty="0"/>
              <a:t>» </a:t>
            </a:r>
            <a:r>
              <a:rPr lang="ru-RU" sz="2400" i="1" dirty="0"/>
              <a:t>–</a:t>
            </a:r>
            <a:r>
              <a:rPr lang="ru-RU" sz="2400" dirty="0"/>
              <a:t> </a:t>
            </a:r>
            <a:r>
              <a:rPr lang="ru-RU" sz="2400" b="1" dirty="0"/>
              <a:t>одна грамматическая ошибка</a:t>
            </a:r>
            <a:r>
              <a:rPr lang="ru-RU" sz="2400" dirty="0"/>
              <a:t>. </a:t>
            </a:r>
          </a:p>
          <a:p>
            <a:pPr marL="0" indent="0" algn="just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4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5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 Классификация ошибок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973" y="1135190"/>
            <a:ext cx="11586617" cy="53423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Если в одном месте экзаменуемый написал слово правильно, а в другом – неправильно, эксперт в любом случае отмечает наличие  орфографической ошибки. Например: </a:t>
            </a:r>
            <a:r>
              <a:rPr lang="ru-RU" sz="2400" i="1" dirty="0" err="1"/>
              <a:t>проблемме</a:t>
            </a:r>
            <a:r>
              <a:rPr lang="ru-RU" sz="2400" i="1" dirty="0"/>
              <a:t> – проблемы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Если в одном </a:t>
            </a:r>
            <a:r>
              <a:rPr lang="ru-RU" sz="2400" b="1" u="sng" dirty="0">
                <a:cs typeface="Times New Roman" panose="02020603050405020304" pitchFamily="18" charset="0"/>
              </a:rPr>
              <a:t>непроверяемом слове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cs typeface="Times New Roman" panose="02020603050405020304" pitchFamily="18" charset="0"/>
              </a:rPr>
              <a:t>допущены </a:t>
            </a:r>
            <a:r>
              <a:rPr lang="ru-RU" sz="2400" b="1" u="sng" dirty="0">
                <a:cs typeface="Times New Roman" panose="02020603050405020304" pitchFamily="18" charset="0"/>
              </a:rPr>
              <a:t>две</a:t>
            </a:r>
            <a:r>
              <a:rPr lang="ru-RU" sz="2400" u="sng" dirty="0">
                <a:cs typeface="Times New Roman" panose="02020603050405020304" pitchFamily="18" charset="0"/>
              </a:rPr>
              <a:t> и </a:t>
            </a:r>
            <a:r>
              <a:rPr lang="ru-RU" sz="2400" b="1" u="sng" dirty="0">
                <a:cs typeface="Times New Roman" panose="02020603050405020304" pitchFamily="18" charset="0"/>
              </a:rPr>
              <a:t>более ошибки</a:t>
            </a:r>
            <a:r>
              <a:rPr lang="ru-RU" sz="2400" u="sng" dirty="0">
                <a:cs typeface="Times New Roman" panose="02020603050405020304" pitchFamily="18" charset="0"/>
              </a:rPr>
              <a:t>, то все они считаются за одну ошибку: </a:t>
            </a:r>
            <a:r>
              <a:rPr lang="ru-RU" sz="2400" u="sng" dirty="0" err="1">
                <a:cs typeface="Times New Roman" panose="02020603050405020304" pitchFamily="18" charset="0"/>
              </a:rPr>
              <a:t>л</a:t>
            </a:r>
            <a:r>
              <a:rPr lang="ru-RU" sz="2400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о</a:t>
            </a:r>
            <a:r>
              <a:rPr lang="ru-RU" sz="2400" u="sng" dirty="0" err="1">
                <a:cs typeface="Times New Roman" panose="02020603050405020304" pitchFamily="18" charset="0"/>
              </a:rPr>
              <a:t>б</a:t>
            </a:r>
            <a:r>
              <a:rPr lang="ru-RU" sz="2400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е</a:t>
            </a:r>
            <a:r>
              <a:rPr lang="ru-RU" sz="2400" u="sng" dirty="0" err="1">
                <a:cs typeface="Times New Roman" panose="02020603050405020304" pitchFamily="18" charset="0"/>
              </a:rPr>
              <a:t>ринт</a:t>
            </a:r>
            <a:r>
              <a:rPr lang="ru-RU" sz="2400" u="sng" dirty="0"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НО: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2 ошибки</a:t>
            </a:r>
            <a:r>
              <a:rPr lang="ru-RU" sz="2400" dirty="0"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cs typeface="Times New Roman" panose="02020603050405020304" pitchFamily="18" charset="0"/>
              </a:rPr>
              <a:t>пр</a:t>
            </a:r>
            <a:r>
              <a:rPr lang="ru-RU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еа</a:t>
            </a:r>
            <a:r>
              <a:rPr lang="ru-RU" sz="2400" dirty="0" err="1">
                <a:cs typeface="Times New Roman" panose="02020603050405020304" pitchFamily="18" charset="0"/>
              </a:rPr>
              <a:t>брели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ра</a:t>
            </a:r>
            <a:r>
              <a:rPr lang="ru-RU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з</a:t>
            </a:r>
            <a:r>
              <a:rPr lang="ru-RU" sz="2400" dirty="0" err="1">
                <a:cs typeface="Times New Roman" panose="02020603050405020304" pitchFamily="18" charset="0"/>
              </a:rPr>
              <a:t>св</a:t>
            </a:r>
            <a:r>
              <a:rPr lang="ru-RU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е</a:t>
            </a:r>
            <a:r>
              <a:rPr lang="ru-RU" sz="2400" dirty="0" err="1">
                <a:cs typeface="Times New Roman" panose="02020603050405020304" pitchFamily="18" charset="0"/>
              </a:rPr>
              <a:t>рипевший</a:t>
            </a:r>
            <a:r>
              <a:rPr lang="ru-RU" sz="2400" dirty="0">
                <a:cs typeface="Times New Roman" panose="02020603050405020304" pitchFamily="18" charset="0"/>
              </a:rPr>
              <a:t>, т.к. 1 ошибка в приставке  (одно правило) и 1 ошибка в корне (другое правило);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выше </a:t>
            </a:r>
            <a:r>
              <a:rPr lang="ru-RU" sz="2400" dirty="0" err="1">
                <a:cs typeface="Times New Roman" panose="02020603050405020304" pitchFamily="18" charset="0"/>
              </a:rPr>
              <a:t>сказа</a:t>
            </a:r>
            <a:r>
              <a:rPr lang="ru-RU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н</a:t>
            </a:r>
            <a:r>
              <a:rPr lang="ru-RU" sz="2400" dirty="0" err="1">
                <a:cs typeface="Times New Roman" panose="02020603050405020304" pitchFamily="18" charset="0"/>
              </a:rPr>
              <a:t>ом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-Замена буквы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sz="2400" dirty="0">
                <a:cs typeface="Times New Roman" panose="02020603050405020304" pitchFamily="18" charset="0"/>
              </a:rPr>
              <a:t> на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Й</a:t>
            </a:r>
            <a:r>
              <a:rPr lang="ru-RU" sz="2400" dirty="0"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cs typeface="Times New Roman" panose="02020603050405020304" pitchFamily="18" charset="0"/>
              </a:rPr>
              <a:t>моза</a:t>
            </a:r>
            <a:r>
              <a:rPr lang="ru-RU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Й</a:t>
            </a:r>
            <a:r>
              <a:rPr lang="ru-RU" sz="2400" dirty="0" err="1">
                <a:cs typeface="Times New Roman" panose="02020603050405020304" pitchFamily="18" charset="0"/>
              </a:rPr>
              <a:t>ка</a:t>
            </a:r>
            <a:r>
              <a:rPr lang="ru-RU" sz="2400" dirty="0">
                <a:cs typeface="Times New Roman" panose="02020603050405020304" pitchFamily="18" charset="0"/>
              </a:rPr>
              <a:t>) – орфографическая ошибка.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-Отсутствие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Ь</a:t>
            </a:r>
            <a:r>
              <a:rPr lang="ru-RU" sz="2400" dirty="0">
                <a:cs typeface="Times New Roman" panose="02020603050405020304" pitchFamily="18" charset="0"/>
              </a:rPr>
              <a:t> – орфографическая ошибка: </a:t>
            </a:r>
            <a:r>
              <a:rPr lang="ru-RU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любов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-Если ошибка в ударном слоге, то это описка: </a:t>
            </a:r>
            <a:r>
              <a:rPr lang="ru-RU" sz="2400" dirty="0" err="1">
                <a:cs typeface="Times New Roman" panose="02020603050405020304" pitchFamily="18" charset="0"/>
              </a:rPr>
              <a:t>сн</a:t>
            </a:r>
            <a:r>
              <a:rPr lang="ru-RU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е</a:t>
            </a:r>
            <a:r>
              <a:rPr lang="ru-RU" sz="2400" dirty="0" err="1">
                <a:cs typeface="Times New Roman" panose="02020603050405020304" pitchFamily="18" charset="0"/>
              </a:rPr>
              <a:t>м</a:t>
            </a:r>
            <a:r>
              <a:rPr lang="ru-RU" sz="2400" dirty="0">
                <a:cs typeface="Times New Roman" panose="02020603050405020304" pitchFamily="18" charset="0"/>
              </a:rPr>
              <a:t> (в этом слове 1 ошибка: слитное написание предлога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с</a:t>
            </a:r>
            <a:r>
              <a:rPr lang="ru-RU" sz="2400" dirty="0"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2817"/>
          </a:xfrm>
        </p:spPr>
        <p:txBody>
          <a:bodyPr>
            <a:noAutofit/>
          </a:bodyPr>
          <a:lstStyle/>
          <a:p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5 «Грамотность речи» 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17599"/>
            <a:ext cx="10972800" cy="51539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3600" b="1" u="sng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Негрубые орфографические ошибки 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(Ошибки, не имеющие существенного значения для характеристики грамотности)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sz="36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>
                <a:cs typeface="Times New Roman" panose="02020603050405020304" pitchFamily="18" charset="0"/>
              </a:rPr>
              <a:t>1)Нарушение правил, не включенных в школьную программу или обусловленных явлениями языковой переходности, или допускающих выбор (вариативность) одного из двух написаний:</a:t>
            </a:r>
            <a:endParaRPr lang="ru-RU" sz="3600" dirty="0"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3600" dirty="0">
                <a:cs typeface="Times New Roman" panose="02020603050405020304" pitchFamily="18" charset="0"/>
              </a:rPr>
              <a:t>-употребление </a:t>
            </a:r>
            <a:r>
              <a:rPr lang="ru-RU" sz="3600" b="1" dirty="0">
                <a:cs typeface="Times New Roman" panose="02020603050405020304" pitchFamily="18" charset="0"/>
              </a:rPr>
              <a:t>прописной буквы </a:t>
            </a:r>
            <a:r>
              <a:rPr lang="ru-RU" sz="3600" dirty="0">
                <a:cs typeface="Times New Roman" panose="02020603050405020304" pitchFamily="18" charset="0"/>
              </a:rPr>
              <a:t>в составных собственных именах (</a:t>
            </a:r>
            <a:r>
              <a:rPr lang="ru-RU" sz="3600" i="1" dirty="0">
                <a:cs typeface="Times New Roman" panose="02020603050405020304" pitchFamily="18" charset="0"/>
              </a:rPr>
              <a:t>площадь Никитские ворота, страна восходящего солнца, Великая Отечественная война</a:t>
            </a:r>
            <a:r>
              <a:rPr lang="ru-RU" sz="3600" dirty="0">
                <a:cs typeface="Times New Roman" panose="02020603050405020304" pitchFamily="18" charset="0"/>
              </a:rPr>
              <a:t>), в собственных именах, употреблённых в переносном значении (</a:t>
            </a:r>
            <a:r>
              <a:rPr lang="ru-RU" sz="3600" i="1" dirty="0">
                <a:cs typeface="Times New Roman" panose="02020603050405020304" pitchFamily="18" charset="0"/>
              </a:rPr>
              <a:t>Обломовы </a:t>
            </a:r>
            <a:r>
              <a:rPr lang="ru-RU" sz="3600" dirty="0">
                <a:cs typeface="Times New Roman" panose="02020603050405020304" pitchFamily="18" charset="0"/>
              </a:rPr>
              <a:t>и</a:t>
            </a:r>
            <a:r>
              <a:rPr lang="ru-RU" sz="3600" i="1" dirty="0"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cs typeface="Times New Roman" panose="02020603050405020304" pitchFamily="18" charset="0"/>
              </a:rPr>
              <a:t>обломовы</a:t>
            </a:r>
            <a:r>
              <a:rPr lang="ru-RU" sz="3600" dirty="0">
                <a:cs typeface="Times New Roman" panose="02020603050405020304" pitchFamily="18" charset="0"/>
              </a:rPr>
              <a:t>); в именах и фамилиях с первыми частями </a:t>
            </a:r>
            <a:r>
              <a:rPr lang="ru-RU" sz="3600" i="1" dirty="0">
                <a:cs typeface="Times New Roman" panose="02020603050405020304" pitchFamily="18" charset="0"/>
              </a:rPr>
              <a:t>дон, </a:t>
            </a:r>
            <a:r>
              <a:rPr lang="ru-RU" sz="3600" i="1" dirty="0" err="1">
                <a:cs typeface="Times New Roman" panose="02020603050405020304" pitchFamily="18" charset="0"/>
              </a:rPr>
              <a:t>ван</a:t>
            </a:r>
            <a:r>
              <a:rPr lang="ru-RU" sz="3600" i="1" dirty="0">
                <a:cs typeface="Times New Roman" panose="02020603050405020304" pitchFamily="18" charset="0"/>
              </a:rPr>
              <a:t>, сент</a:t>
            </a:r>
            <a:r>
              <a:rPr lang="ru-RU" sz="3600" dirty="0">
                <a:cs typeface="Times New Roman" panose="02020603050405020304" pitchFamily="18" charset="0"/>
              </a:rPr>
              <a:t>... (</a:t>
            </a:r>
            <a:r>
              <a:rPr lang="ru-RU" sz="3600" i="1" dirty="0">
                <a:cs typeface="Times New Roman" panose="02020603050405020304" pitchFamily="18" charset="0"/>
              </a:rPr>
              <a:t>дон Педро и Дон Кихот</a:t>
            </a:r>
            <a:r>
              <a:rPr lang="ru-RU" sz="3600" dirty="0">
                <a:cs typeface="Times New Roman" panose="02020603050405020304" pitchFamily="18" charset="0"/>
              </a:rPr>
              <a:t>); </a:t>
            </a:r>
          </a:p>
          <a:p>
            <a:pPr marL="0" lvl="0" indent="0" algn="just">
              <a:buNone/>
            </a:pPr>
            <a:r>
              <a:rPr lang="ru-RU" sz="3600" dirty="0">
                <a:cs typeface="Times New Roman" panose="02020603050405020304" pitchFamily="18" charset="0"/>
              </a:rPr>
              <a:t>-необоснованное написание имен прилагательных на </a:t>
            </a:r>
            <a:r>
              <a:rPr lang="ru-RU" sz="3600" b="1" dirty="0">
                <a:cs typeface="Times New Roman" panose="02020603050405020304" pitchFamily="18" charset="0"/>
              </a:rPr>
              <a:t>-</a:t>
            </a:r>
            <a:r>
              <a:rPr lang="ru-RU" sz="3600" b="1" dirty="0" err="1">
                <a:cs typeface="Times New Roman" panose="02020603050405020304" pitchFamily="18" charset="0"/>
              </a:rPr>
              <a:t>ский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dirty="0">
                <a:cs typeface="Times New Roman" panose="02020603050405020304" pitchFamily="18" charset="0"/>
              </a:rPr>
              <a:t>с прописной буквы (</a:t>
            </a:r>
            <a:r>
              <a:rPr lang="ru-RU" sz="3600" i="1" dirty="0">
                <a:cs typeface="Times New Roman" panose="02020603050405020304" pitchFamily="18" charset="0"/>
              </a:rPr>
              <a:t>шекспировские трагедии</a:t>
            </a:r>
            <a:r>
              <a:rPr lang="ru-RU" sz="3600" dirty="0">
                <a:cs typeface="Times New Roman" panose="02020603050405020304" pitchFamily="18" charset="0"/>
              </a:rPr>
              <a:t>);</a:t>
            </a:r>
          </a:p>
          <a:p>
            <a:pPr marL="0" lvl="0" indent="0" algn="just">
              <a:buNone/>
            </a:pPr>
            <a:r>
              <a:rPr lang="ru-RU" sz="3600" dirty="0">
                <a:cs typeface="Times New Roman" panose="02020603050405020304" pitchFamily="18" charset="0"/>
              </a:rPr>
              <a:t>-буквы </a:t>
            </a:r>
            <a:r>
              <a:rPr lang="ru-RU" sz="3600" b="1" dirty="0">
                <a:cs typeface="Times New Roman" panose="02020603050405020304" pitchFamily="18" charset="0"/>
              </a:rPr>
              <a:t>э/е</a:t>
            </a:r>
            <a:r>
              <a:rPr lang="ru-RU" sz="3600" dirty="0">
                <a:cs typeface="Times New Roman" panose="02020603050405020304" pitchFamily="18" charset="0"/>
              </a:rPr>
              <a:t> в иноязычных словах (</a:t>
            </a:r>
            <a:r>
              <a:rPr lang="ru-RU" sz="3600" i="1" dirty="0">
                <a:cs typeface="Times New Roman" panose="02020603050405020304" pitchFamily="18" charset="0"/>
              </a:rPr>
              <a:t>рэкет, пленэр, риелтор, Бэла, Мери, Сэлинджер, Мариетта</a:t>
            </a:r>
            <a:r>
              <a:rPr lang="ru-RU" sz="3600" dirty="0">
                <a:cs typeface="Times New Roman" panose="02020603050405020304" pitchFamily="18" charset="0"/>
              </a:rPr>
              <a:t>);</a:t>
            </a:r>
          </a:p>
          <a:p>
            <a:pPr marL="0" lvl="0" indent="0" algn="just">
              <a:buNone/>
            </a:pPr>
            <a:r>
              <a:rPr lang="ru-RU" sz="3600" dirty="0">
                <a:cs typeface="Times New Roman" panose="02020603050405020304" pitchFamily="18" charset="0"/>
              </a:rPr>
              <a:t>-написание </a:t>
            </a:r>
            <a:r>
              <a:rPr lang="ru-RU" sz="3600" b="1" dirty="0">
                <a:cs typeface="Times New Roman" panose="02020603050405020304" pitchFamily="18" charset="0"/>
              </a:rPr>
              <a:t>-</a:t>
            </a:r>
            <a:r>
              <a:rPr lang="ru-RU" sz="3600" b="1" i="1" dirty="0">
                <a:cs typeface="Times New Roman" panose="02020603050405020304" pitchFamily="18" charset="0"/>
              </a:rPr>
              <a:t>н-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dirty="0">
                <a:cs typeface="Times New Roman" panose="02020603050405020304" pitchFamily="18" charset="0"/>
              </a:rPr>
              <a:t>и -</a:t>
            </a:r>
            <a:r>
              <a:rPr lang="ru-RU" sz="3600" b="1" i="1" dirty="0" err="1">
                <a:cs typeface="Times New Roman" panose="02020603050405020304" pitchFamily="18" charset="0"/>
              </a:rPr>
              <a:t>нн</a:t>
            </a:r>
            <a:r>
              <a:rPr lang="ru-RU" sz="3600" i="1" dirty="0">
                <a:cs typeface="Times New Roman" panose="02020603050405020304" pitchFamily="18" charset="0"/>
              </a:rPr>
              <a:t>-</a:t>
            </a:r>
            <a:r>
              <a:rPr lang="ru-RU" sz="3600" dirty="0">
                <a:cs typeface="Times New Roman" panose="02020603050405020304" pitchFamily="18" charset="0"/>
              </a:rPr>
              <a:t> в причастиях и отглагольных прилагательных, образованных от двувидовых глаголов (слова: завещать – </a:t>
            </a:r>
            <a:r>
              <a:rPr lang="ru-RU" sz="3600" i="1" dirty="0">
                <a:cs typeface="Times New Roman" panose="02020603050405020304" pitchFamily="18" charset="0"/>
              </a:rPr>
              <a:t>завещанный, обещать – обещанный, казнить – казненный, родить – рожденный , крестить – крещеный человек, крещенный вчера человек), а также в кратких формах отглагольных прилагательных и соотносимых с ними кратких причастий (Ее действия оправданны. – Ее действия оправданы);</a:t>
            </a:r>
            <a:endParaRPr lang="ru-RU" sz="36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9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651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07708"/>
            <a:ext cx="10972800" cy="504243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cs typeface="Times New Roman" panose="02020603050405020304" pitchFamily="18" charset="0"/>
              </a:rPr>
              <a:t>-написание </a:t>
            </a:r>
            <a:r>
              <a:rPr lang="ru-RU" sz="2600" b="1" dirty="0">
                <a:cs typeface="Times New Roman" panose="02020603050405020304" pitchFamily="18" charset="0"/>
              </a:rPr>
              <a:t>сложных существительных без соединительной гласной </a:t>
            </a:r>
            <a:r>
              <a:rPr lang="ru-RU" sz="2600" dirty="0">
                <a:cs typeface="Times New Roman" panose="02020603050405020304" pitchFamily="18" charset="0"/>
              </a:rPr>
              <a:t>(в основном заимствования), не регулируемые правилами и не входящие в словарь-минимум (</a:t>
            </a:r>
            <a:r>
              <a:rPr lang="ru-RU" sz="2600" i="1" dirty="0">
                <a:cs typeface="Times New Roman" panose="02020603050405020304" pitchFamily="18" charset="0"/>
              </a:rPr>
              <a:t>ленд-лиз, люля-кебаб, ноу-хау, папье-маше, перекати-поле, гуляй-город пресс-папье, </a:t>
            </a:r>
            <a:r>
              <a:rPr lang="ru-RU" sz="2600" dirty="0">
                <a:cs typeface="Times New Roman" panose="02020603050405020304" pitchFamily="18" charset="0"/>
              </a:rPr>
              <a:t>но </a:t>
            </a:r>
            <a:r>
              <a:rPr lang="ru-RU" sz="2600" i="1" dirty="0">
                <a:cs typeface="Times New Roman" panose="02020603050405020304" pitchFamily="18" charset="0"/>
              </a:rPr>
              <a:t>бефстроганов, супермаркет, метрдотель, портшез, прейскурант</a:t>
            </a:r>
            <a:r>
              <a:rPr lang="ru-RU" sz="2600" dirty="0"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cs typeface="Times New Roman" panose="02020603050405020304" pitchFamily="18" charset="0"/>
              </a:rPr>
              <a:t>-слитное и дефисное написание сложных прилагательных</a:t>
            </a:r>
            <a:r>
              <a:rPr lang="ru-RU" sz="2600" dirty="0">
                <a:cs typeface="Times New Roman" panose="02020603050405020304" pitchFamily="18" charset="0"/>
              </a:rPr>
              <a:t>, написание которых противоречит школьному правилу (</a:t>
            </a:r>
            <a:r>
              <a:rPr lang="ru-RU" sz="2600" i="1" dirty="0">
                <a:cs typeface="Times New Roman" panose="02020603050405020304" pitchFamily="18" charset="0"/>
              </a:rPr>
              <a:t>глухонемой, нефтегазовый, военно-исторический, гражданско-правовой, литературно-художественный, индоевропейский, научно-исследовательский, хлебобулочный</a:t>
            </a:r>
            <a:r>
              <a:rPr lang="ru-RU" sz="2600" dirty="0"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cs typeface="Times New Roman" panose="02020603050405020304" pitchFamily="18" charset="0"/>
              </a:rPr>
              <a:t>-трудные случаи разграничения </a:t>
            </a:r>
            <a:r>
              <a:rPr lang="ru-RU" sz="2600" dirty="0">
                <a:cs typeface="Times New Roman" panose="02020603050405020304" pitchFamily="18" charset="0"/>
              </a:rPr>
              <a:t>сложного прилагательного, образованного сращением наречия и прилагательного, и прилагательного с зависимым наречием, например: </a:t>
            </a:r>
            <a:r>
              <a:rPr lang="ru-RU" sz="2600" i="1" dirty="0">
                <a:cs typeface="Times New Roman" panose="02020603050405020304" pitchFamily="18" charset="0"/>
              </a:rPr>
              <a:t> (сильнодействующее средство – сильно действующее на меня средство , (болезненно)тоскливый</a:t>
            </a:r>
            <a:r>
              <a:rPr lang="ru-RU" sz="2600" dirty="0"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cs typeface="Times New Roman" panose="02020603050405020304" pitchFamily="18" charset="0"/>
              </a:rPr>
              <a:t>-вариативные написания: биваки бивуак; фортепьяно и фортепиано; травмопункт и </a:t>
            </a:r>
            <a:r>
              <a:rPr lang="ru-RU" sz="2600" dirty="0" err="1">
                <a:cs typeface="Times New Roman" panose="02020603050405020304" pitchFamily="18" charset="0"/>
              </a:rPr>
              <a:t>трампункт</a:t>
            </a:r>
            <a:r>
              <a:rPr lang="ru-RU" sz="2600" dirty="0">
                <a:cs typeface="Times New Roman" panose="02020603050405020304" pitchFamily="18" charset="0"/>
              </a:rPr>
              <a:t>: тоннель и туннель; двускатный и двухскатный;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76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651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07708"/>
            <a:ext cx="10972800" cy="504243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cs typeface="Times New Roman" panose="02020603050405020304" pitchFamily="18" charset="0"/>
              </a:rPr>
              <a:t>-написание </a:t>
            </a:r>
            <a:r>
              <a:rPr lang="ru-RU" sz="2600" b="1" i="1" dirty="0">
                <a:cs typeface="Times New Roman" panose="02020603050405020304" pitchFamily="18" charset="0"/>
              </a:rPr>
              <a:t>не</a:t>
            </a:r>
            <a:r>
              <a:rPr lang="ru-RU" sz="2600" b="1" dirty="0">
                <a:cs typeface="Times New Roman" panose="02020603050405020304" pitchFamily="18" charset="0"/>
              </a:rPr>
              <a:t> с отглагольными прилагательными и причастиями на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cs typeface="Times New Roman" panose="02020603050405020304" pitchFamily="18" charset="0"/>
              </a:rPr>
              <a:t>-</a:t>
            </a:r>
            <a:r>
              <a:rPr lang="ru-RU" sz="2600" b="1" dirty="0" err="1">
                <a:cs typeface="Times New Roman" panose="02020603050405020304" pitchFamily="18" charset="0"/>
              </a:rPr>
              <a:t>мы</a:t>
            </a:r>
            <a:r>
              <a:rPr lang="ru-RU" sz="2600" dirty="0" err="1">
                <a:cs typeface="Times New Roman" panose="02020603050405020304" pitchFamily="18" charset="0"/>
              </a:rPr>
              <a:t>й</a:t>
            </a:r>
            <a:r>
              <a:rPr lang="ru-RU" sz="2600" dirty="0">
                <a:cs typeface="Times New Roman" panose="02020603050405020304" pitchFamily="18" charset="0"/>
              </a:rPr>
              <a:t> (</a:t>
            </a:r>
            <a:r>
              <a:rPr lang="ru-RU" sz="2600" i="1" dirty="0">
                <a:cs typeface="Times New Roman" panose="02020603050405020304" pitchFamily="18" charset="0"/>
              </a:rPr>
              <a:t>неделимый на части – не делимый людьми</a:t>
            </a:r>
            <a:r>
              <a:rPr lang="ru-RU" sz="2600" dirty="0">
                <a:cs typeface="Times New Roman" panose="02020603050405020304" pitchFamily="18" charset="0"/>
              </a:rPr>
              <a:t>);</a:t>
            </a:r>
          </a:p>
          <a:p>
            <a:pPr lvl="0" algn="just">
              <a:spcBef>
                <a:spcPts val="0"/>
              </a:spcBef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cs typeface="Times New Roman" panose="02020603050405020304" pitchFamily="18" charset="0"/>
              </a:rPr>
              <a:t>-слитное и раздельное написание </a:t>
            </a:r>
            <a:r>
              <a:rPr lang="ru-RU" sz="2600" i="1" dirty="0">
                <a:cs typeface="Times New Roman" panose="02020603050405020304" pitchFamily="18" charset="0"/>
              </a:rPr>
              <a:t>не</a:t>
            </a:r>
            <a:r>
              <a:rPr lang="ru-RU" sz="2600" dirty="0">
                <a:cs typeface="Times New Roman" panose="02020603050405020304" pitchFamily="18" charset="0"/>
              </a:rPr>
              <a:t> (в некоторых случаях возможно двоякое толкование высказывания и, как следствие, двоякое написание, ср.: </a:t>
            </a:r>
            <a:r>
              <a:rPr lang="ru-RU" sz="2600" i="1" dirty="0">
                <a:cs typeface="Times New Roman" panose="02020603050405020304" pitchFamily="18" charset="0"/>
              </a:rPr>
              <a:t>Эта задача нетрудная</a:t>
            </a:r>
            <a:r>
              <a:rPr lang="ru-RU" sz="2600" dirty="0">
                <a:cs typeface="Times New Roman" panose="02020603050405020304" pitchFamily="18" charset="0"/>
              </a:rPr>
              <a:t> и </a:t>
            </a:r>
            <a:r>
              <a:rPr lang="ru-RU" sz="2600" i="1" dirty="0">
                <a:cs typeface="Times New Roman" panose="02020603050405020304" pitchFamily="18" charset="0"/>
              </a:rPr>
              <a:t>Эта задача не трудная</a:t>
            </a:r>
            <a:r>
              <a:rPr lang="ru-RU" sz="2600" dirty="0">
                <a:cs typeface="Times New Roman" panose="02020603050405020304" pitchFamily="18" charset="0"/>
              </a:rPr>
              <a:t>, </a:t>
            </a:r>
            <a:r>
              <a:rPr lang="ru-RU" sz="2600" i="1" dirty="0">
                <a:cs typeface="Times New Roman" panose="02020603050405020304" pitchFamily="18" charset="0"/>
              </a:rPr>
              <a:t>Перед нами необычное явление</a:t>
            </a:r>
            <a:r>
              <a:rPr lang="ru-RU" sz="2600" dirty="0">
                <a:cs typeface="Times New Roman" panose="02020603050405020304" pitchFamily="18" charset="0"/>
              </a:rPr>
              <a:t> и </a:t>
            </a:r>
            <a:r>
              <a:rPr lang="ru-RU" sz="2600" i="1" dirty="0">
                <a:cs typeface="Times New Roman" panose="02020603050405020304" pitchFamily="18" charset="0"/>
              </a:rPr>
              <a:t>Перед нами не обычное явление</a:t>
            </a:r>
            <a:r>
              <a:rPr lang="ru-RU" sz="2600" dirty="0"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cs typeface="Times New Roman" panose="02020603050405020304" pitchFamily="18" charset="0"/>
              </a:rPr>
              <a:t>-ошибки в переносе слов.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6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3821"/>
            <a:ext cx="10972800" cy="4942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2) Написания, для которых менялись орфографические рекомендации, например: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бог/Бог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вторая мировая война / Вторая мировая война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деланный /деланый (в знач. неестественный, ненатуральный)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естественно-научный /естественнонаучный</a:t>
            </a:r>
          </a:p>
          <a:p>
            <a:pPr algn="just"/>
            <a:r>
              <a:rPr lang="ru-RU" sz="2000" dirty="0" err="1">
                <a:cs typeface="Times New Roman" panose="02020603050405020304" pitchFamily="18" charset="0"/>
              </a:rPr>
              <a:t>заполдень</a:t>
            </a:r>
            <a:r>
              <a:rPr lang="ru-RU" sz="2000" dirty="0">
                <a:cs typeface="Times New Roman" panose="02020603050405020304" pitchFamily="18" charset="0"/>
              </a:rPr>
              <a:t> /за полдень</a:t>
            </a:r>
          </a:p>
          <a:p>
            <a:pPr algn="just"/>
            <a:r>
              <a:rPr lang="ru-RU" sz="2000" dirty="0" err="1">
                <a:cs typeface="Times New Roman" panose="02020603050405020304" pitchFamily="18" charset="0"/>
              </a:rPr>
              <a:t>заполночь</a:t>
            </a:r>
            <a:r>
              <a:rPr lang="ru-RU" sz="2000" dirty="0">
                <a:cs typeface="Times New Roman" panose="02020603050405020304" pitchFamily="18" charset="0"/>
              </a:rPr>
              <a:t> / за полночь</a:t>
            </a:r>
          </a:p>
          <a:p>
            <a:pPr algn="just"/>
            <a:r>
              <a:rPr lang="ru-RU" sz="2000" dirty="0" err="1">
                <a:cs typeface="Times New Roman" panose="02020603050405020304" pitchFamily="18" charset="0"/>
              </a:rPr>
              <a:t>зорянка</a:t>
            </a:r>
            <a:r>
              <a:rPr lang="ru-RU" sz="2000" dirty="0">
                <a:cs typeface="Times New Roman" panose="02020603050405020304" pitchFamily="18" charset="0"/>
              </a:rPr>
              <a:t> / зарянка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как-то /как то (перед перечислением, напр.: острогою бьется крупная рыба, как(-)то: щуки, сомы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лироэпический /лиро-эпический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31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1" y="1183821"/>
            <a:ext cx="10972800" cy="46647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b="1" dirty="0">
                <a:cs typeface="Times New Roman" panose="02020603050405020304" pitchFamily="18" charset="0"/>
              </a:rPr>
              <a:t>2) Написания, для которых менялись орфографические рекомендации, например:</a:t>
            </a:r>
          </a:p>
          <a:p>
            <a:pPr algn="just"/>
            <a:r>
              <a:rPr lang="ru-RU" sz="2600" dirty="0">
                <a:cs typeface="Times New Roman" panose="02020603050405020304" pitchFamily="18" charset="0"/>
              </a:rPr>
              <a:t>масленица / Масленица</a:t>
            </a:r>
          </a:p>
          <a:p>
            <a:pPr algn="just"/>
            <a:r>
              <a:rPr lang="ru-RU" sz="2600" dirty="0">
                <a:cs typeface="Times New Roman" panose="02020603050405020304" pitchFamily="18" charset="0"/>
              </a:rPr>
              <a:t>масс-культура /</a:t>
            </a:r>
            <a:r>
              <a:rPr lang="ru-RU" sz="2600" dirty="0" err="1">
                <a:cs typeface="Times New Roman" panose="02020603050405020304" pitchFamily="18" charset="0"/>
              </a:rPr>
              <a:t>масскультура</a:t>
            </a:r>
            <a:endParaRPr lang="ru-RU" sz="2600" dirty="0"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cs typeface="Times New Roman" panose="02020603050405020304" pitchFamily="18" charset="0"/>
              </a:rPr>
              <a:t>масс-медиа / массмедиа</a:t>
            </a:r>
          </a:p>
          <a:p>
            <a:pPr algn="just"/>
            <a:r>
              <a:rPr lang="ru-RU" sz="2600" dirty="0" err="1">
                <a:cs typeface="Times New Roman" panose="02020603050405020304" pitchFamily="18" charset="0"/>
              </a:rPr>
              <a:t>мелочовка</a:t>
            </a:r>
            <a:r>
              <a:rPr lang="ru-RU" sz="2600" dirty="0">
                <a:cs typeface="Times New Roman" panose="02020603050405020304" pitchFamily="18" charset="0"/>
              </a:rPr>
              <a:t> /мелочевка</a:t>
            </a:r>
          </a:p>
          <a:p>
            <a:pPr algn="just"/>
            <a:r>
              <a:rPr lang="ru-RU" sz="2600" dirty="0">
                <a:cs typeface="Times New Roman" panose="02020603050405020304" pitchFamily="18" charset="0"/>
              </a:rPr>
              <a:t>народнопоэтический / народно-поэтический</a:t>
            </a:r>
          </a:p>
          <a:p>
            <a:pPr algn="just"/>
            <a:r>
              <a:rPr lang="ru-RU" sz="2600" dirty="0">
                <a:cs typeface="Times New Roman" panose="02020603050405020304" pitchFamily="18" charset="0"/>
              </a:rPr>
              <a:t>народнохозяйственный / народно-хозяйственный</a:t>
            </a:r>
          </a:p>
          <a:p>
            <a:pPr algn="just"/>
            <a:r>
              <a:rPr lang="ru-RU" sz="2600" dirty="0">
                <a:cs typeface="Times New Roman" panose="02020603050405020304" pitchFamily="18" charset="0"/>
              </a:rPr>
              <a:t>не сегодня-завтра / не сегодня завтра</a:t>
            </a:r>
          </a:p>
          <a:p>
            <a:pPr algn="just"/>
            <a:r>
              <a:rPr lang="ru-RU" sz="2600" dirty="0">
                <a:cs typeface="Times New Roman" panose="02020603050405020304" pitchFamily="18" charset="0"/>
              </a:rPr>
              <a:t>невзирая на лица / не взирая на лица</a:t>
            </a:r>
          </a:p>
          <a:p>
            <a:pPr algn="just"/>
            <a:r>
              <a:rPr lang="ru-RU" sz="2600" dirty="0">
                <a:cs typeface="Times New Roman" panose="02020603050405020304" pitchFamily="18" charset="0"/>
              </a:rPr>
              <a:t>непрошеный (прил.)</a:t>
            </a:r>
          </a:p>
          <a:p>
            <a:pPr algn="just"/>
            <a:r>
              <a:rPr lang="ru-RU" sz="2600" dirty="0">
                <a:cs typeface="Times New Roman" panose="02020603050405020304" pitchFamily="18" charset="0"/>
              </a:rPr>
              <a:t>первобытнообщинный / первобытно-общинный</a:t>
            </a:r>
          </a:p>
          <a:p>
            <a:pPr algn="just"/>
            <a:r>
              <a:rPr lang="ru-RU" sz="2600" dirty="0" err="1">
                <a:cs typeface="Times New Roman" panose="02020603050405020304" pitchFamily="18" charset="0"/>
              </a:rPr>
              <a:t>плащевка</a:t>
            </a:r>
            <a:r>
              <a:rPr lang="ru-RU" sz="2600" dirty="0">
                <a:cs typeface="Times New Roman" panose="02020603050405020304" pitchFamily="18" charset="0"/>
              </a:rPr>
              <a:t> / </a:t>
            </a:r>
            <a:r>
              <a:rPr lang="ru-RU" sz="2600" dirty="0" err="1">
                <a:cs typeface="Times New Roman" panose="02020603050405020304" pitchFamily="18" charset="0"/>
              </a:rPr>
              <a:t>плащовка</a:t>
            </a:r>
            <a:endParaRPr lang="ru-RU" sz="2600" dirty="0"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7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963" y="1183821"/>
            <a:ext cx="10972800" cy="4664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2) Написания, для которых менялись орфографические рекомендации, например: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плейер / плеер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рождество / Рождество</a:t>
            </a:r>
          </a:p>
          <a:p>
            <a:pPr algn="just"/>
            <a:r>
              <a:rPr lang="ru-RU" sz="2400" dirty="0" err="1">
                <a:cs typeface="Times New Roman" panose="02020603050405020304" pitchFamily="18" charset="0"/>
              </a:rPr>
              <a:t>розыскник</a:t>
            </a:r>
            <a:r>
              <a:rPr lang="ru-RU" sz="2400" dirty="0">
                <a:cs typeface="Times New Roman" panose="02020603050405020304" pitchFamily="18" charset="0"/>
              </a:rPr>
              <a:t> / </a:t>
            </a:r>
            <a:r>
              <a:rPr lang="ru-RU" sz="2400" dirty="0" err="1">
                <a:cs typeface="Times New Roman" panose="02020603050405020304" pitchFamily="18" charset="0"/>
              </a:rPr>
              <a:t>разыскник</a:t>
            </a:r>
            <a:endParaRPr lang="ru-RU" sz="2400" dirty="0"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розыскной / </a:t>
            </a:r>
            <a:r>
              <a:rPr lang="ru-RU" sz="2400" dirty="0" err="1">
                <a:cs typeface="Times New Roman" panose="02020603050405020304" pitchFamily="18" charset="0"/>
              </a:rPr>
              <a:t>разыскной</a:t>
            </a:r>
            <a:endParaRPr lang="ru-RU" sz="2400" dirty="0"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считанный / считаный (в знач. Малый по количеству: считан (</a:t>
            </a:r>
            <a:r>
              <a:rPr lang="ru-RU" sz="2400" dirty="0" err="1">
                <a:cs typeface="Times New Roman" panose="02020603050405020304" pitchFamily="18" charset="0"/>
              </a:rPr>
              <a:t>нн</a:t>
            </a:r>
            <a:r>
              <a:rPr lang="ru-RU" sz="2400" dirty="0">
                <a:cs typeface="Times New Roman" panose="02020603050405020304" pitchFamily="18" charset="0"/>
              </a:rPr>
              <a:t>)</a:t>
            </a:r>
            <a:r>
              <a:rPr lang="ru-RU" sz="2400" dirty="0" err="1">
                <a:cs typeface="Times New Roman" panose="02020603050405020304" pitchFamily="18" charset="0"/>
              </a:rPr>
              <a:t>ые</a:t>
            </a:r>
            <a:r>
              <a:rPr lang="ru-RU" sz="2400" dirty="0">
                <a:cs typeface="Times New Roman" panose="02020603050405020304" pitchFamily="18" charset="0"/>
              </a:rPr>
              <a:t> минуты)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церковнославянский / церковно- славянский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черно-бурый /</a:t>
            </a:r>
            <a:r>
              <a:rPr lang="ru-RU" sz="2400" dirty="0" err="1">
                <a:cs typeface="Times New Roman" panose="02020603050405020304" pitchFamily="18" charset="0"/>
              </a:rPr>
              <a:t>чернобурый</a:t>
            </a:r>
            <a:endParaRPr lang="ru-RU" sz="2400" dirty="0"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07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274638"/>
            <a:ext cx="11047562" cy="8521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Итоговое сочинение – 2025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2026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уч.г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178A301-9033-404A-BBE8-907E92D2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08" y="1564380"/>
            <a:ext cx="11444057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/>
              <a:t>Порядок и процедура проведения </a:t>
            </a:r>
            <a:r>
              <a:rPr lang="ru-RU" sz="2400" dirty="0"/>
              <a:t>итогового сочинения </a:t>
            </a:r>
            <a:r>
              <a:rPr lang="ru-RU" sz="2400" b="1" u="sng" dirty="0"/>
              <a:t>не меняются</a:t>
            </a:r>
            <a:r>
              <a:rPr lang="ru-RU" sz="2400" b="1" dirty="0"/>
              <a:t>.</a:t>
            </a:r>
            <a:r>
              <a:rPr lang="ru-RU" sz="2400" dirty="0"/>
              <a:t>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В новом учебном году  произошли </a:t>
            </a:r>
            <a:r>
              <a:rPr lang="ru-RU" sz="2400" b="1" u="sng" dirty="0"/>
              <a:t>изменения </a:t>
            </a:r>
            <a:r>
              <a:rPr lang="ru-RU" sz="2400" u="sng" dirty="0"/>
              <a:t>в структуре закрытого банка тем ИС </a:t>
            </a:r>
            <a:r>
              <a:rPr lang="ru-RU" sz="2400" dirty="0"/>
              <a:t>и в </a:t>
            </a:r>
            <a:r>
              <a:rPr lang="ru-RU" sz="2400" u="sng" dirty="0"/>
              <a:t>некоторых критериях оценивания</a:t>
            </a:r>
            <a:r>
              <a:rPr lang="ru-RU" sz="2400" dirty="0"/>
              <a:t>.  </a:t>
            </a:r>
          </a:p>
          <a:p>
            <a:pPr marL="0" indent="0" algn="just">
              <a:buNone/>
            </a:pPr>
            <a:br>
              <a:rPr lang="ru-RU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6520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089891"/>
            <a:ext cx="10972800" cy="51840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3) Написания, регулируемые орфографическими правилами, в которые были внесены изменения, например: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6B352A6-8873-49D5-A140-EC59B0BBD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06750"/>
              </p:ext>
            </p:extLst>
          </p:nvPr>
        </p:nvGraphicFramePr>
        <p:xfrm>
          <a:off x="508000" y="1884826"/>
          <a:ext cx="1156546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695">
                  <a:extLst>
                    <a:ext uri="{9D8B030D-6E8A-4147-A177-3AD203B41FA5}">
                      <a16:colId xmlns:a16="http://schemas.microsoft.com/office/drawing/2014/main" val="3027608039"/>
                    </a:ext>
                  </a:extLst>
                </a:gridCol>
                <a:gridCol w="5801771">
                  <a:extLst>
                    <a:ext uri="{9D8B030D-6E8A-4147-A177-3AD203B41FA5}">
                      <a16:colId xmlns:a16="http://schemas.microsoft.com/office/drawing/2014/main" val="744556120"/>
                    </a:ext>
                  </a:extLst>
                </a:gridCol>
              </a:tblGrid>
              <a:tr h="364755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В сущ. муж. и 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ср.р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 В 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 и в сущ. 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ж.р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 на -а (-я) в 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Д.п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 и 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ед.ч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 пишется в неударяемом положении 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 только в том случае, если ему предшествует тоже И, например: 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о гении, о Кии, в «</a:t>
                      </a:r>
                      <a:r>
                        <a:rPr lang="ru-RU" i="1" dirty="0" err="1">
                          <a:latin typeface="+mn-lt"/>
                          <a:cs typeface="Times New Roman" panose="02020603050405020304" pitchFamily="18" charset="0"/>
                        </a:rPr>
                        <a:t>Вии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», по реки Бии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Немногочисленные сущ. на –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, -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ия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 с односложной основой имеют в указанных падежах в безударном положении по общему правилу окончание –е. Перечень таких слов: 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змий – о </a:t>
                      </a:r>
                      <a:r>
                        <a:rPr lang="ru-RU" i="1" dirty="0" err="1">
                          <a:latin typeface="+mn-lt"/>
                          <a:cs typeface="Times New Roman" panose="02020603050405020304" pitchFamily="18" charset="0"/>
                        </a:rPr>
                        <a:t>змие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, кий – о кие, Кий – о Кие, чий (растение) – о </a:t>
                      </a:r>
                      <a:r>
                        <a:rPr lang="ru-RU" i="1" dirty="0" err="1">
                          <a:latin typeface="+mn-lt"/>
                          <a:cs typeface="Times New Roman" panose="02020603050405020304" pitchFamily="18" charset="0"/>
                        </a:rPr>
                        <a:t>чие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, «</a:t>
                      </a:r>
                      <a:r>
                        <a:rPr lang="ru-RU" i="1" dirty="0" err="1">
                          <a:latin typeface="+mn-lt"/>
                          <a:cs typeface="Times New Roman" panose="02020603050405020304" pitchFamily="18" charset="0"/>
                        </a:rPr>
                        <a:t>Вий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» – в «</a:t>
                      </a:r>
                      <a:r>
                        <a:rPr lang="ru-RU" i="1" dirty="0" err="1">
                          <a:latin typeface="+mn-lt"/>
                          <a:cs typeface="Times New Roman" panose="02020603050405020304" pitchFamily="18" charset="0"/>
                        </a:rPr>
                        <a:t>Вие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». Бия – по </a:t>
                      </a:r>
                      <a:r>
                        <a:rPr lang="ru-RU" i="1" dirty="0" err="1">
                          <a:latin typeface="+mn-lt"/>
                          <a:cs typeface="Times New Roman" panose="02020603050405020304" pitchFamily="18" charset="0"/>
                        </a:rPr>
                        <a:t>бие</a:t>
                      </a:r>
                      <a:endParaRPr lang="ru-RU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77254"/>
                  </a:ext>
                </a:extLst>
              </a:tr>
              <a:tr h="364755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Между определяемым словом и стоящим перед ним однословным приложением, которое может быть приравнено по значению к прилагательному, дефис не пишется, например: </a:t>
                      </a:r>
                      <a:r>
                        <a:rPr lang="ru-RU" b="1" i="1" dirty="0">
                          <a:latin typeface="+mn-lt"/>
                          <a:cs typeface="Times New Roman" panose="02020603050405020304" pitchFamily="18" charset="0"/>
                        </a:rPr>
                        <a:t>красавец сынишка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пишутся через дефис следующие разряды сущ. и сочетания сущ.:</a:t>
                      </a:r>
                    </a:p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-сочетания с однословными приложениями, предшествующими определяемому слову, напр.: 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старик-отец, красавица-дочка, умница-сын, герой-летчик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…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25143"/>
                  </a:ext>
                </a:extLst>
              </a:tr>
              <a:tr h="364755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Правила русской орфографии и пунктуации : Утв. Акад. наук СССР, М-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вом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высш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 образования ССР и М-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вом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 просвещения РСФСР. – М. : 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Учпедгиз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, 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Правила русской орфографии и пунктуации : полный академический справочник / РАН, Отделение историко-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филол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 Наук, Институт русского языка им. В.В. Виноградова. – М., </a:t>
                      </a:r>
                      <a:r>
                        <a:rPr lang="ru-RU" dirty="0" err="1">
                          <a:latin typeface="+mn-lt"/>
                          <a:cs typeface="Times New Roman" panose="02020603050405020304" pitchFamily="18" charset="0"/>
                        </a:rPr>
                        <a:t>Эксмо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, 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2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2029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3821"/>
            <a:ext cx="10972800" cy="494234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Какие ошибки не учитываются</a:t>
            </a:r>
            <a:endParaRPr lang="ru-RU" sz="2800" b="1" dirty="0"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1)</a:t>
            </a:r>
            <a:r>
              <a:rPr lang="ru-RU" sz="2400" b="1" dirty="0">
                <a:cs typeface="Times New Roman" panose="02020603050405020304" pitchFamily="18" charset="0"/>
              </a:rPr>
              <a:t>Варианты пунктуационного оформления предложения, вызванные наличием в языке переходных явлений: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-разграничение фразеологизмов, которые не требуют знаков </a:t>
            </a:r>
            <a:r>
              <a:rPr lang="ru-RU" sz="2400" dirty="0" err="1">
                <a:cs typeface="Times New Roman" panose="02020603050405020304" pitchFamily="18" charset="0"/>
              </a:rPr>
              <a:t>препинания,и</a:t>
            </a:r>
            <a:r>
              <a:rPr lang="ru-RU" sz="2400" dirty="0">
                <a:cs typeface="Times New Roman" panose="02020603050405020304" pitchFamily="18" charset="0"/>
              </a:rPr>
              <a:t> свободных сочетаний слов, которые необходимо обособлять или внутри которых необходимы знаки: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труслив как заяц </a:t>
            </a:r>
            <a:r>
              <a:rPr lang="ru-RU" sz="2400" dirty="0">
                <a:cs typeface="Times New Roman" panose="02020603050405020304" pitchFamily="18" charset="0"/>
              </a:rPr>
              <a:t>и </a:t>
            </a:r>
            <a:r>
              <a:rPr lang="ru-RU" sz="2400" i="1" dirty="0">
                <a:cs typeface="Times New Roman" panose="02020603050405020304" pitchFamily="18" charset="0"/>
              </a:rPr>
              <a:t>трусит, как заяц</a:t>
            </a:r>
            <a:r>
              <a:rPr lang="ru-RU" sz="2400" dirty="0"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делай что хочешь </a:t>
            </a:r>
            <a:r>
              <a:rPr lang="ru-RU" sz="2400" dirty="0">
                <a:cs typeface="Times New Roman" panose="02020603050405020304" pitchFamily="18" charset="0"/>
              </a:rPr>
              <a:t>и </a:t>
            </a:r>
            <a:r>
              <a:rPr lang="ru-RU" sz="2400" i="1" dirty="0">
                <a:cs typeface="Times New Roman" panose="02020603050405020304" pitchFamily="18" charset="0"/>
              </a:rPr>
              <a:t>болтает, не знаю что;</a:t>
            </a:r>
          </a:p>
          <a:p>
            <a:pPr marL="0" indent="0" algn="just">
              <a:buNone/>
            </a:pPr>
            <a:r>
              <a:rPr lang="ru-RU" sz="2400" i="1" dirty="0">
                <a:cs typeface="Times New Roman" panose="02020603050405020304" pitchFamily="18" charset="0"/>
              </a:rPr>
              <a:t>-</a:t>
            </a:r>
            <a:r>
              <a:rPr lang="ru-RU" sz="2400" dirty="0">
                <a:cs typeface="Times New Roman" panose="02020603050405020304" pitchFamily="18" charset="0"/>
              </a:rPr>
              <a:t>разграничение некоторых вводных слов и омонимичных им </a:t>
            </a:r>
            <a:r>
              <a:rPr lang="ru-RU" sz="2400" dirty="0" err="1">
                <a:cs typeface="Times New Roman" panose="02020603050405020304" pitchFamily="18" charset="0"/>
              </a:rPr>
              <a:t>невводных</a:t>
            </a:r>
            <a:r>
              <a:rPr lang="ru-RU" sz="2400" dirty="0"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На первый взгляд</a:t>
            </a:r>
            <a:r>
              <a:rPr lang="ru-RU" sz="2400" dirty="0">
                <a:cs typeface="Times New Roman" panose="02020603050405020304" pitchFamily="18" charset="0"/>
              </a:rPr>
              <a:t>… (Зачастую трудно определить, является ли сочетание «на первый взгляд» вводным. В спорных случаях решение о постановке знаков препинания принимает автор текста.)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-союз </a:t>
            </a:r>
            <a:r>
              <a:rPr lang="ru-RU" sz="2400" i="1" dirty="0">
                <a:cs typeface="Times New Roman" panose="02020603050405020304" pitchFamily="18" charset="0"/>
              </a:rPr>
              <a:t>правда </a:t>
            </a:r>
            <a:r>
              <a:rPr lang="ru-RU" sz="2400" u="sng" dirty="0">
                <a:cs typeface="Times New Roman" panose="02020603050405020304" pitchFamily="18" charset="0"/>
              </a:rPr>
              <a:t>со значением уступки </a:t>
            </a:r>
            <a:r>
              <a:rPr lang="ru-RU" sz="2400" dirty="0">
                <a:cs typeface="Times New Roman" panose="02020603050405020304" pitchFamily="18" charset="0"/>
              </a:rPr>
              <a:t>(обычно в начале предложения или части сложного предложения) </a:t>
            </a:r>
            <a:r>
              <a:rPr lang="ru-RU" sz="2400" i="1" u="sng" dirty="0">
                <a:cs typeface="Times New Roman" panose="02020603050405020304" pitchFamily="18" charset="0"/>
              </a:rPr>
              <a:t>то же, что; хотя и; однако, но  </a:t>
            </a:r>
            <a:r>
              <a:rPr lang="ru-RU" sz="2400" dirty="0">
                <a:cs typeface="Times New Roman" panose="02020603050405020304" pitchFamily="18" charset="0"/>
              </a:rPr>
              <a:t>вопреки пунктуационным правилам обычно выделяется запятыми, сближаясь по значению с вводным словом):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С тех </a:t>
            </a:r>
            <a:r>
              <a:rPr lang="ru-RU" sz="2400" b="1" i="1" dirty="0">
                <a:cs typeface="Times New Roman" panose="02020603050405020304" pitchFamily="18" charset="0"/>
              </a:rPr>
              <a:t> </a:t>
            </a:r>
            <a:r>
              <a:rPr lang="ru-RU" sz="2400" i="1" dirty="0">
                <a:cs typeface="Times New Roman" panose="02020603050405020304" pitchFamily="18" charset="0"/>
              </a:rPr>
              <a:t>пор в своем бобыльском хозяйстве </a:t>
            </a:r>
            <a:r>
              <a:rPr lang="ru-RU" sz="2400" i="1" dirty="0" err="1">
                <a:cs typeface="Times New Roman" panose="02020603050405020304" pitchFamily="18" charset="0"/>
              </a:rPr>
              <a:t>Дубчик</a:t>
            </a:r>
            <a:r>
              <a:rPr lang="ru-RU" sz="2400" i="1" dirty="0">
                <a:cs typeface="Times New Roman" panose="02020603050405020304" pitchFamily="18" charset="0"/>
              </a:rPr>
              <a:t> обходился топором, </a:t>
            </a:r>
            <a:r>
              <a:rPr lang="ru-RU" sz="2400" b="1" i="1" dirty="0">
                <a:cs typeface="Times New Roman" panose="02020603050405020304" pitchFamily="18" charset="0"/>
              </a:rPr>
              <a:t>правда (хотя и)</a:t>
            </a:r>
            <a:r>
              <a:rPr lang="ru-RU" sz="2400" i="1" dirty="0">
                <a:cs typeface="Times New Roman" panose="02020603050405020304" pitchFamily="18" charset="0"/>
              </a:rPr>
              <a:t>, тоже старым и заржавленным</a:t>
            </a:r>
            <a:r>
              <a:rPr lang="ru-RU" sz="2400" dirty="0">
                <a:cs typeface="Times New Roman" panose="02020603050405020304" pitchFamily="18" charset="0"/>
              </a:rPr>
              <a:t>. / </a:t>
            </a:r>
            <a:r>
              <a:rPr lang="ru-RU" sz="2400" i="1" dirty="0">
                <a:cs typeface="Times New Roman" panose="02020603050405020304" pitchFamily="18" charset="0"/>
              </a:rPr>
              <a:t>Погуляли хорошо, </a:t>
            </a:r>
            <a:r>
              <a:rPr lang="ru-RU" sz="2400" b="1" i="1" dirty="0">
                <a:cs typeface="Times New Roman" panose="02020603050405020304" pitchFamily="18" charset="0"/>
              </a:rPr>
              <a:t>правда  (хотя и )</a:t>
            </a:r>
            <a:r>
              <a:rPr lang="ru-RU" sz="2400" dirty="0">
                <a:cs typeface="Times New Roman" panose="02020603050405020304" pitchFamily="18" charset="0"/>
              </a:rPr>
              <a:t>устали.</a:t>
            </a:r>
          </a:p>
          <a:p>
            <a:pPr marL="0" indent="0" algn="just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0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78467"/>
            <a:ext cx="10972800" cy="48476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Какие ошибки не учитываются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1)</a:t>
            </a:r>
            <a:r>
              <a:rPr lang="ru-RU" sz="2400" b="1" dirty="0">
                <a:cs typeface="Times New Roman" panose="02020603050405020304" pitchFamily="18" charset="0"/>
              </a:rPr>
              <a:t>Варианты пунктуационного оформления предложения, вызванные наличием в языке переходных явлений: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-сочетание </a:t>
            </a:r>
            <a:r>
              <a:rPr lang="ru-RU" sz="2400" i="1" dirty="0">
                <a:cs typeface="Times New Roman" panose="02020603050405020304" pitchFamily="18" charset="0"/>
              </a:rPr>
              <a:t>главным образом (</a:t>
            </a:r>
            <a:r>
              <a:rPr lang="ru-RU" sz="2400" dirty="0">
                <a:cs typeface="Times New Roman" panose="02020603050405020304" pitchFamily="18" charset="0"/>
              </a:rPr>
              <a:t>в значении </a:t>
            </a:r>
            <a:r>
              <a:rPr lang="ru-RU" sz="2400" i="1" dirty="0">
                <a:cs typeface="Times New Roman" panose="02020603050405020304" pitchFamily="18" charset="0"/>
              </a:rPr>
              <a:t>самое главное) </a:t>
            </a:r>
            <a:r>
              <a:rPr lang="ru-RU" sz="2400" dirty="0">
                <a:cs typeface="Times New Roman" panose="02020603050405020304" pitchFamily="18" charset="0"/>
              </a:rPr>
              <a:t>рекомендуется обособлять как вводное (например, в справочнике Д.Э Розенталя). Но примеры из художественной литературы свидетельствуют о том, что это сочетание, не входящее в состав присоединительного оборота, обычно не обособляется: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В центральной части города находился район, где проживали </a:t>
            </a:r>
            <a:r>
              <a:rPr lang="ru-RU" sz="2400" b="1" i="1" dirty="0">
                <a:cs typeface="Times New Roman" panose="02020603050405020304" pitchFamily="18" charset="0"/>
              </a:rPr>
              <a:t>главным образом </a:t>
            </a:r>
            <a:r>
              <a:rPr lang="ru-RU" sz="2400" i="1" dirty="0">
                <a:cs typeface="Times New Roman" panose="02020603050405020304" pitchFamily="18" charset="0"/>
              </a:rPr>
              <a:t>богатые люди.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Этот антагонист произведения </a:t>
            </a:r>
            <a:r>
              <a:rPr lang="ru-RU" sz="2400" b="1" i="1" dirty="0">
                <a:cs typeface="Times New Roman" panose="02020603050405020304" pitchFamily="18" charset="0"/>
              </a:rPr>
              <a:t>главным образом </a:t>
            </a:r>
            <a:r>
              <a:rPr lang="ru-RU" sz="2400" i="1" dirty="0">
                <a:cs typeface="Times New Roman" panose="02020603050405020304" pitchFamily="18" charset="0"/>
              </a:rPr>
              <a:t>руководился не своими чувствами, он наоборот их подавлял, а холодным умом и логическими размышлениями.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Наш небольшой, но горячо любимый город состоял </a:t>
            </a:r>
            <a:r>
              <a:rPr lang="ru-RU" sz="2400" b="1" i="1" dirty="0">
                <a:cs typeface="Times New Roman" panose="02020603050405020304" pitchFamily="18" charset="0"/>
              </a:rPr>
              <a:t>главным образом </a:t>
            </a:r>
            <a:r>
              <a:rPr lang="ru-RU" sz="2400" i="1" dirty="0">
                <a:cs typeface="Times New Roman" panose="02020603050405020304" pitchFamily="18" charset="0"/>
              </a:rPr>
              <a:t>из пятиэтажных зданий, нескольких школ, двух скверов и одной большой площади.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Деревенька состояла, </a:t>
            </a:r>
            <a:r>
              <a:rPr lang="ru-RU" sz="2400" b="1" i="1" dirty="0">
                <a:cs typeface="Times New Roman" panose="02020603050405020304" pitchFamily="18" charset="0"/>
              </a:rPr>
              <a:t>главным образом</a:t>
            </a:r>
            <a:r>
              <a:rPr lang="ru-RU" sz="2400" i="1" dirty="0">
                <a:cs typeface="Times New Roman" panose="02020603050405020304" pitchFamily="18" charset="0"/>
              </a:rPr>
              <a:t>, из небольших деревянных домишек.  </a:t>
            </a:r>
            <a:endParaRPr lang="ru-RU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1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333885"/>
            <a:ext cx="10972800" cy="48476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Какие ошибки не учитываются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1)</a:t>
            </a:r>
            <a:r>
              <a:rPr lang="ru-RU" sz="2400" b="1" dirty="0">
                <a:cs typeface="Times New Roman" panose="02020603050405020304" pitchFamily="18" charset="0"/>
              </a:rPr>
              <a:t>Варианты пунктуационного оформления предложения, вызванные наличием в языке переходных явлений:</a:t>
            </a: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-пунктуационное оформление предложений с вводным словом, стоящим в начале или в конце обособленного оборота (в этом случае вводное слово никаким знаком от оборота не отделяется)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Посреди полны росло большое дерево, </a:t>
            </a:r>
            <a:r>
              <a:rPr lang="ru-RU" sz="2400" b="1" i="1" dirty="0">
                <a:cs typeface="Times New Roman" panose="02020603050405020304" pitchFamily="18" charset="0"/>
              </a:rPr>
              <a:t>судя по всему </a:t>
            </a:r>
            <a:r>
              <a:rPr lang="ru-RU" sz="2400" i="1" dirty="0">
                <a:cs typeface="Times New Roman" panose="02020603050405020304" pitchFamily="18" charset="0"/>
              </a:rPr>
              <a:t>вяз.</a:t>
            </a: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разграничение омонимичных частиц и междометий: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О поле, поле, кто тебя усеял мертвыми костями?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О, дорогой мой, как это прекрасно!</a:t>
            </a:r>
          </a:p>
          <a:p>
            <a:pPr marL="0" indent="0" algn="just">
              <a:buNone/>
            </a:pPr>
            <a:r>
              <a:rPr lang="ru-RU" sz="2400" i="1" dirty="0">
                <a:cs typeface="Times New Roman" panose="02020603050405020304" pitchFamily="18" charset="0"/>
              </a:rPr>
              <a:t>-</a:t>
            </a:r>
            <a:r>
              <a:rPr lang="ru-RU" sz="2400" dirty="0">
                <a:cs typeface="Times New Roman" panose="02020603050405020304" pitchFamily="18" charset="0"/>
              </a:rPr>
              <a:t>разграничение сравнительных оборотов, которые можно заменить творительным сравнения, и тех, которые такой замене не поддаются: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Как </a:t>
            </a:r>
            <a:r>
              <a:rPr lang="ru-RU" sz="2400" b="1" i="1" dirty="0">
                <a:cs typeface="Times New Roman" panose="02020603050405020304" pitchFamily="18" charset="0"/>
              </a:rPr>
              <a:t>град</a:t>
            </a:r>
            <a:r>
              <a:rPr lang="ru-RU" sz="2400" i="1" dirty="0">
                <a:cs typeface="Times New Roman" panose="02020603050405020304" pitchFamily="18" charset="0"/>
              </a:rPr>
              <a:t> (</a:t>
            </a:r>
            <a:r>
              <a:rPr lang="ru-RU" sz="2400" b="1" i="1" dirty="0">
                <a:cs typeface="Times New Roman" panose="02020603050405020304" pitchFamily="18" charset="0"/>
              </a:rPr>
              <a:t>градом</a:t>
            </a:r>
            <a:r>
              <a:rPr lang="ru-RU" sz="2400" i="1" dirty="0">
                <a:cs typeface="Times New Roman" panose="02020603050405020304" pitchFamily="18" charset="0"/>
              </a:rPr>
              <a:t>) посыпалась картечь.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Потом в стенку вагона застучали, </a:t>
            </a:r>
            <a:r>
              <a:rPr lang="ru-RU" sz="2400" b="1" i="1" dirty="0">
                <a:cs typeface="Times New Roman" panose="02020603050405020304" pitchFamily="18" charset="0"/>
              </a:rPr>
              <a:t>как град</a:t>
            </a:r>
            <a:r>
              <a:rPr lang="ru-RU" sz="2400" i="1" dirty="0">
                <a:cs typeface="Times New Roman" panose="02020603050405020304" pitchFamily="18" charset="0"/>
              </a:rPr>
              <a:t>, пули.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27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78467"/>
            <a:ext cx="10972800" cy="484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Какие ошибки не учитываются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1)</a:t>
            </a:r>
            <a:r>
              <a:rPr lang="ru-RU" sz="2400" b="1" dirty="0">
                <a:cs typeface="Times New Roman" panose="02020603050405020304" pitchFamily="18" charset="0"/>
              </a:rPr>
              <a:t>Варианты пунктуационного оформления предложения, вызванные наличием в языке переходных явлений:</a:t>
            </a:r>
          </a:p>
          <a:p>
            <a:pPr marL="0" lv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-</a:t>
            </a:r>
            <a:r>
              <a:rPr lang="ru-RU" sz="2400" dirty="0">
                <a:cs typeface="Times New Roman" panose="02020603050405020304" pitchFamily="18" charset="0"/>
              </a:rPr>
              <a:t>отсутствие обособления сравнительного оборота, если ему предшествует отрицание </a:t>
            </a:r>
            <a:r>
              <a:rPr lang="ru-RU" sz="2400" b="1" i="1" dirty="0">
                <a:cs typeface="Times New Roman" panose="02020603050405020304" pitchFamily="18" charset="0"/>
              </a:rPr>
              <a:t>не</a:t>
            </a:r>
            <a:r>
              <a:rPr lang="ru-RU" sz="2400" dirty="0">
                <a:cs typeface="Times New Roman" panose="02020603050405020304" pitchFamily="18" charset="0"/>
              </a:rPr>
              <a:t> или частицы </a:t>
            </a:r>
            <a:r>
              <a:rPr lang="ru-RU" sz="2400" b="1" i="1" dirty="0">
                <a:cs typeface="Times New Roman" panose="02020603050405020304" pitchFamily="18" charset="0"/>
              </a:rPr>
              <a:t>совсем, совершенно, почти, именно, прямо </a:t>
            </a:r>
            <a:r>
              <a:rPr lang="ru-RU" sz="2400" dirty="0">
                <a:cs typeface="Times New Roman" panose="02020603050405020304" pitchFamily="18" charset="0"/>
              </a:rPr>
              <a:t>и т.п.: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Они все делают </a:t>
            </a:r>
            <a:r>
              <a:rPr lang="ru-RU" sz="2400" b="1" i="1" dirty="0">
                <a:cs typeface="Times New Roman" panose="02020603050405020304" pitchFamily="18" charset="0"/>
              </a:rPr>
              <a:t>не</a:t>
            </a:r>
            <a:r>
              <a:rPr lang="ru-RU" sz="2400" i="1" dirty="0"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cs typeface="Times New Roman" panose="02020603050405020304" pitchFamily="18" charset="0"/>
              </a:rPr>
              <a:t>как соседи</a:t>
            </a:r>
            <a:r>
              <a:rPr lang="ru-RU" sz="2400" i="1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Было светло </a:t>
            </a:r>
            <a:r>
              <a:rPr lang="ru-RU" sz="2400" b="1" i="1" dirty="0">
                <a:cs typeface="Times New Roman" panose="02020603050405020304" pitchFamily="18" charset="0"/>
              </a:rPr>
              <a:t>почти</a:t>
            </a:r>
            <a:r>
              <a:rPr lang="ru-RU" sz="2400" i="1" dirty="0"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cs typeface="Times New Roman" panose="02020603050405020304" pitchFamily="18" charset="0"/>
              </a:rPr>
              <a:t>как днем</a:t>
            </a:r>
            <a:r>
              <a:rPr lang="ru-RU" sz="2400" i="1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i="1" dirty="0">
                <a:cs typeface="Times New Roman" panose="02020603050405020304" pitchFamily="18" charset="0"/>
              </a:rPr>
              <a:t>-</a:t>
            </a:r>
            <a:r>
              <a:rPr lang="ru-RU" sz="2400" dirty="0">
                <a:cs typeface="Times New Roman" panose="02020603050405020304" pitchFamily="18" charset="0"/>
              </a:rPr>
              <a:t>примеры предложений, которые допускают двоякое объяснение их синтаксической структуры: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Во всём – и в природе, и среди полей – чувствовалось что-то незаконченное.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Во всём: и в природе, и среди полей – чувствовалось что-то незаконченное.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4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78467"/>
            <a:ext cx="10972800" cy="484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Какие ошибки не учитываются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2)Примеры правил, которые допускают вариативность: </a:t>
            </a: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-употребление тире между подлежащим и </a:t>
            </a:r>
            <a:r>
              <a:rPr lang="ru-RU" sz="2400" u="sng" dirty="0">
                <a:cs typeface="Times New Roman" panose="02020603050405020304" pitchFamily="18" charset="0"/>
              </a:rPr>
              <a:t>сказуемым – сравнительным оборотом</a:t>
            </a:r>
            <a:r>
              <a:rPr lang="ru-RU" sz="2400" dirty="0">
                <a:cs typeface="Times New Roman" panose="02020603050405020304" pitchFamily="18" charset="0"/>
              </a:rPr>
              <a:t>, присоединяемым словами </a:t>
            </a:r>
            <a:r>
              <a:rPr lang="ru-RU" sz="2400" i="1" dirty="0">
                <a:cs typeface="Times New Roman" panose="02020603050405020304" pitchFamily="18" charset="0"/>
              </a:rPr>
              <a:t>как, словно, вроде, точно</a:t>
            </a:r>
            <a:r>
              <a:rPr lang="ru-RU" sz="2400" dirty="0">
                <a:cs typeface="Times New Roman" panose="02020603050405020304" pitchFamily="18" charset="0"/>
              </a:rPr>
              <a:t> и под., ср.: 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Пруд </a:t>
            </a:r>
            <a:r>
              <a:rPr lang="ru-RU" sz="2400" i="1" u="dbl" dirty="0">
                <a:cs typeface="Times New Roman" panose="02020603050405020304" pitchFamily="18" charset="0"/>
              </a:rPr>
              <a:t>как блестящая сталь </a:t>
            </a:r>
            <a:r>
              <a:rPr lang="ru-RU" sz="2400" dirty="0">
                <a:cs typeface="Times New Roman" panose="02020603050405020304" pitchFamily="18" charset="0"/>
              </a:rPr>
              <a:t>и </a:t>
            </a:r>
            <a:r>
              <a:rPr lang="ru-RU" sz="2400" i="1" dirty="0">
                <a:cs typeface="Times New Roman" panose="02020603050405020304" pitchFamily="18" charset="0"/>
              </a:rPr>
              <a:t>Огни – </a:t>
            </a:r>
            <a:r>
              <a:rPr lang="ru-RU" sz="2400" i="1" u="dbl" dirty="0">
                <a:cs typeface="Times New Roman" panose="02020603050405020304" pitchFamily="18" charset="0"/>
              </a:rPr>
              <a:t>как нити золотых бус;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-употребление тире между подлежащим </a:t>
            </a:r>
            <a:r>
              <a:rPr lang="ru-RU" sz="2400" i="1" dirty="0">
                <a:cs typeface="Times New Roman" panose="02020603050405020304" pitchFamily="18" charset="0"/>
              </a:rPr>
              <a:t>это</a:t>
            </a:r>
            <a:r>
              <a:rPr lang="ru-RU" sz="2400" dirty="0">
                <a:cs typeface="Times New Roman" panose="02020603050405020304" pitchFamily="18" charset="0"/>
              </a:rPr>
              <a:t> и сказуемым, выраженным существительным в им. п., ср.: </a:t>
            </a:r>
          </a:p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Это очень интересная книга</a:t>
            </a:r>
            <a:r>
              <a:rPr lang="ru-RU" sz="2400" dirty="0">
                <a:cs typeface="Times New Roman" panose="02020603050405020304" pitchFamily="18" charset="0"/>
              </a:rPr>
              <a:t> и </a:t>
            </a:r>
            <a:r>
              <a:rPr lang="ru-RU" sz="2400" i="1" dirty="0">
                <a:cs typeface="Times New Roman" panose="02020603050405020304" pitchFamily="18" charset="0"/>
              </a:rPr>
              <a:t>Это – очень интересная книга</a:t>
            </a:r>
            <a:r>
              <a:rPr lang="ru-RU" sz="2400" dirty="0"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-употребление тире в неполном предложении, ср.: </a:t>
            </a:r>
            <a:r>
              <a:rPr lang="ru-RU" sz="2400" i="1" dirty="0">
                <a:cs typeface="Times New Roman" panose="02020603050405020304" pitchFamily="18" charset="0"/>
              </a:rPr>
              <a:t>Вокруг месяца – бледные круги</a:t>
            </a:r>
            <a:r>
              <a:rPr lang="ru-RU" sz="2400" dirty="0">
                <a:cs typeface="Times New Roman" panose="02020603050405020304" pitchFamily="18" charset="0"/>
              </a:rPr>
              <a:t> и</a:t>
            </a:r>
            <a:r>
              <a:rPr lang="ru-RU" sz="2400" i="1" dirty="0">
                <a:cs typeface="Times New Roman" panose="02020603050405020304" pitchFamily="18" charset="0"/>
              </a:rPr>
              <a:t> А в доме стук, ходьба.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87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964" y="1183820"/>
            <a:ext cx="10972800" cy="51153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Какие ошибки не учитываются</a:t>
            </a:r>
            <a:endParaRPr lang="ru-RU" sz="96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>
                <a:cs typeface="Times New Roman" panose="02020603050405020304" pitchFamily="18" charset="0"/>
              </a:rPr>
              <a:t>2) Примеры правил, которые допускают вариативность:</a:t>
            </a:r>
          </a:p>
          <a:p>
            <a:pPr marL="0" lvl="0" indent="0" algn="just">
              <a:buNone/>
            </a:pPr>
            <a:r>
              <a:rPr lang="ru-RU" sz="8000" dirty="0">
                <a:cs typeface="Times New Roman" panose="02020603050405020304" pitchFamily="18" charset="0"/>
              </a:rPr>
              <a:t>-обособление несогласованных определений, относящихся к нарицательным именам существительным, ср.:</a:t>
            </a:r>
          </a:p>
          <a:p>
            <a:r>
              <a:rPr lang="ru-RU" sz="8000" dirty="0">
                <a:cs typeface="Times New Roman" panose="02020603050405020304" pitchFamily="18" charset="0"/>
              </a:rPr>
              <a:t> </a:t>
            </a:r>
            <a:r>
              <a:rPr lang="ru-RU" sz="8000" i="1" dirty="0">
                <a:cs typeface="Times New Roman" panose="02020603050405020304" pitchFamily="18" charset="0"/>
              </a:rPr>
              <a:t>Доктор, </a:t>
            </a:r>
            <a:r>
              <a:rPr lang="ru-RU" sz="8000" b="1" i="1" dirty="0">
                <a:cs typeface="Times New Roman" panose="02020603050405020304" pitchFamily="18" charset="0"/>
              </a:rPr>
              <a:t>со шпагою в руке</a:t>
            </a:r>
            <a:r>
              <a:rPr lang="ru-RU" sz="8000" i="1" dirty="0">
                <a:cs typeface="Times New Roman" panose="02020603050405020304" pitchFamily="18" charset="0"/>
              </a:rPr>
              <a:t>, вбежал в спальню </a:t>
            </a:r>
            <a:r>
              <a:rPr lang="ru-RU" sz="8000" dirty="0">
                <a:cs typeface="Times New Roman" panose="02020603050405020304" pitchFamily="18" charset="0"/>
              </a:rPr>
              <a:t>и</a:t>
            </a:r>
            <a:r>
              <a:rPr lang="ru-RU" sz="8000" i="1" dirty="0">
                <a:cs typeface="Times New Roman" panose="02020603050405020304" pitchFamily="18" charset="0"/>
              </a:rPr>
              <a:t> Продавец </a:t>
            </a:r>
            <a:r>
              <a:rPr lang="ru-RU" sz="8000" b="1" i="1" dirty="0">
                <a:cs typeface="Times New Roman" panose="02020603050405020304" pitchFamily="18" charset="0"/>
              </a:rPr>
              <a:t>в чистом белом халате и синей шапочке</a:t>
            </a:r>
            <a:r>
              <a:rPr lang="ru-RU" sz="8000" i="1" dirty="0">
                <a:cs typeface="Times New Roman" panose="02020603050405020304" pitchFamily="18" charset="0"/>
              </a:rPr>
              <a:t> обслуживал клиента</a:t>
            </a:r>
            <a:r>
              <a:rPr lang="ru-RU" sz="8000" dirty="0"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-обособление ограничительно-выделительных оборотов, ср.: </a:t>
            </a:r>
          </a:p>
          <a:p>
            <a:r>
              <a:rPr lang="ru-RU" sz="8000" b="1" i="1" dirty="0">
                <a:cs typeface="Times New Roman" panose="02020603050405020304" pitchFamily="18" charset="0"/>
              </a:rPr>
              <a:t>Кроме зарплаты </a:t>
            </a:r>
            <a:r>
              <a:rPr lang="ru-RU" sz="8000" i="1" dirty="0">
                <a:cs typeface="Times New Roman" panose="02020603050405020304" pitchFamily="18" charset="0"/>
              </a:rPr>
              <a:t>они получали премиальные</a:t>
            </a:r>
            <a:r>
              <a:rPr lang="ru-RU" sz="8000" dirty="0">
                <a:cs typeface="Times New Roman" panose="02020603050405020304" pitchFamily="18" charset="0"/>
              </a:rPr>
              <a:t> и </a:t>
            </a:r>
            <a:r>
              <a:rPr lang="ru-RU" sz="8000" b="1" i="1" dirty="0">
                <a:cs typeface="Times New Roman" panose="02020603050405020304" pitchFamily="18" charset="0"/>
              </a:rPr>
              <a:t>Кроме блюд и соусников</a:t>
            </a:r>
            <a:r>
              <a:rPr lang="ru-RU" sz="8000" i="1" dirty="0">
                <a:cs typeface="Times New Roman" panose="02020603050405020304" pitchFamily="18" charset="0"/>
              </a:rPr>
              <a:t>, на столе стояло множество горшочков</a:t>
            </a:r>
            <a:r>
              <a:rPr lang="ru-RU" sz="8000" dirty="0"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-пунктуационное оформление сложноподчинённого предложения с придаточными изъяснительными, условными и уступительными, ср.: </a:t>
            </a:r>
          </a:p>
          <a:p>
            <a:r>
              <a:rPr lang="ru-RU" sz="8000" i="1" dirty="0">
                <a:cs typeface="Times New Roman" panose="02020603050405020304" pitchFamily="18" charset="0"/>
              </a:rPr>
              <a:t>Что Вася говорил про эту встречу, совершенно забылось</a:t>
            </a:r>
            <a:r>
              <a:rPr lang="ru-RU" sz="8000" dirty="0">
                <a:cs typeface="Times New Roman" panose="02020603050405020304" pitchFamily="18" charset="0"/>
              </a:rPr>
              <a:t> и </a:t>
            </a:r>
            <a:r>
              <a:rPr lang="ru-RU" sz="8000" i="1" dirty="0">
                <a:cs typeface="Times New Roman" panose="02020603050405020304" pitchFamily="18" charset="0"/>
              </a:rPr>
              <a:t>Что Вася говорил про эту встречу – совершенно забылось.</a:t>
            </a:r>
          </a:p>
          <a:p>
            <a:pPr marL="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-в передаче авторской пунктуации.</a:t>
            </a:r>
          </a:p>
          <a:p>
            <a:pPr marL="0" indent="0">
              <a:buNone/>
            </a:pPr>
            <a:endParaRPr lang="ru-RU" sz="8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Не считается ошибкой отсутствие знаков препинания в конце предложения, если следующее слово – с заглавной буквы.  </a:t>
            </a:r>
          </a:p>
          <a:p>
            <a:pPr marL="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95154"/>
            <a:ext cx="10972800" cy="4664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Что считается пунктуационной ошибкой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</a:t>
            </a:r>
            <a:r>
              <a:rPr lang="ru-RU" sz="2400" b="1" dirty="0">
                <a:cs typeface="Times New Roman" panose="02020603050405020304" pitchFamily="18" charset="0"/>
              </a:rPr>
              <a:t>отсутствие кавычек при цитировании </a:t>
            </a:r>
            <a:r>
              <a:rPr lang="ru-RU" sz="2400" u="sng" dirty="0">
                <a:cs typeface="Times New Roman" panose="02020603050405020304" pitchFamily="18" charset="0"/>
              </a:rPr>
              <a:t>в любом количестве </a:t>
            </a:r>
            <a:r>
              <a:rPr lang="ru-RU" sz="2400" dirty="0"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cs typeface="Times New Roman" panose="02020603050405020304" pitchFamily="18" charset="0"/>
              </a:rPr>
              <a:t>одна пунктуационная ошибка;</a:t>
            </a:r>
            <a:endParaRPr lang="ru-RU" sz="2400" u="sng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-запятая стоит не в том месте (…одно из самых почётных мест принадлежит И.И. Шишкину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>
                <a:cs typeface="Times New Roman" panose="02020603050405020304" pitchFamily="18" charset="0"/>
              </a:rPr>
              <a:t>с именем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которого связана…) – одна</a:t>
            </a:r>
            <a:r>
              <a:rPr lang="ru-RU" sz="2400" b="1" dirty="0">
                <a:cs typeface="Times New Roman" panose="02020603050405020304" pitchFamily="18" charset="0"/>
              </a:rPr>
              <a:t> ошибка;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-отсутствие запятой перед союзом, входящим в состав цитаты («Рассказчица говорит «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как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хорошо пахнут розы») – ошибка;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-лишний знак препинания – ошибка.</a:t>
            </a:r>
          </a:p>
          <a:p>
            <a:pPr marL="0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Примечание</a:t>
            </a:r>
            <a:r>
              <a:rPr lang="ru-RU" sz="2400" dirty="0">
                <a:cs typeface="Times New Roman" panose="02020603050405020304" pitchFamily="18" charset="0"/>
              </a:rPr>
              <a:t>: понятие о </a:t>
            </a:r>
            <a:r>
              <a:rPr lang="ru-RU" sz="2400" i="1" dirty="0">
                <a:cs typeface="Times New Roman" panose="02020603050405020304" pitchFamily="18" charset="0"/>
              </a:rPr>
              <a:t>повторяющихся  </a:t>
            </a:r>
            <a:r>
              <a:rPr lang="ru-RU" sz="2400" dirty="0">
                <a:cs typeface="Times New Roman" panose="02020603050405020304" pitchFamily="18" charset="0"/>
              </a:rPr>
              <a:t>ошибках не распространяется на пунктуационные ошибки.</a:t>
            </a:r>
          </a:p>
          <a:p>
            <a:pPr marL="0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8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187779"/>
            <a:ext cx="9969726" cy="6334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5 «Грамотность»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8B82D22-B148-49B7-B772-B53F18C7D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86018"/>
              </p:ext>
            </p:extLst>
          </p:nvPr>
        </p:nvGraphicFramePr>
        <p:xfrm>
          <a:off x="190067" y="1121418"/>
          <a:ext cx="11314545" cy="554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222">
                  <a:extLst>
                    <a:ext uri="{9D8B030D-6E8A-4147-A177-3AD203B41FA5}">
                      <a16:colId xmlns:a16="http://schemas.microsoft.com/office/drawing/2014/main" val="2457882997"/>
                    </a:ext>
                  </a:extLst>
                </a:gridCol>
                <a:gridCol w="6538323">
                  <a:extLst>
                    <a:ext uri="{9D8B030D-6E8A-4147-A177-3AD203B41FA5}">
                      <a16:colId xmlns:a16="http://schemas.microsoft.com/office/drawing/2014/main" val="3582311061"/>
                    </a:ext>
                  </a:extLst>
                </a:gridCol>
              </a:tblGrid>
              <a:tr h="5884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+mn-lt"/>
                          <a:cs typeface="Times New Roman" panose="02020603050405020304" pitchFamily="18" charset="0"/>
                        </a:rPr>
                        <a:t>Наиболее распространённые грамматические ошибки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40211"/>
                  </a:ext>
                </a:extLst>
              </a:tr>
              <a:tr h="38837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Грамматические ошибки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93265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Ошибка в управлении</a:t>
                      </a:r>
                    </a:p>
                    <a:p>
                      <a:endParaRPr lang="ru-R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«Автор </a:t>
                      </a:r>
                      <a:r>
                        <a:rPr lang="ru-RU" b="1" i="0" dirty="0">
                          <a:latin typeface="+mn-lt"/>
                          <a:cs typeface="Times New Roman" panose="02020603050405020304" pitchFamily="18" charset="0"/>
                        </a:rPr>
                        <a:t>рассуждает над </a:t>
                      </a:r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проблемой».</a:t>
                      </a:r>
                    </a:p>
                    <a:p>
                      <a:r>
                        <a:rPr lang="ru-RU" i="0" u="none" dirty="0">
                          <a:latin typeface="+mn-lt"/>
                          <a:cs typeface="Times New Roman" panose="02020603050405020304" pitchFamily="18" charset="0"/>
                        </a:rPr>
                        <a:t>(Рассуждать только О ЧЁМ; размышлять О ЧЁМ и НАД ЧЕМ).</a:t>
                      </a:r>
                    </a:p>
                    <a:p>
                      <a:r>
                        <a:rPr lang="ru-RU" i="0" u="none" dirty="0">
                          <a:latin typeface="+mn-lt"/>
                          <a:cs typeface="Times New Roman" panose="02020603050405020304" pitchFamily="18" charset="0"/>
                        </a:rPr>
                        <a:t>В пример можно привести.</a:t>
                      </a:r>
                      <a:endParaRPr lang="ru-R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06695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Нарушение связи между подлежащим и сказуемым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Группа художников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возражали.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18026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Неоправданный пропуск слова, нарушающий грамматические связи в предложении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Ваше мнение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странным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 (вместо 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выглядит странным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07222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Ошибки в построении предложения с однородными членами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Страна любила и гордилась поэтом (вместо 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любила поэта и гордилась им</a:t>
                      </a:r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29689"/>
                  </a:ext>
                </a:extLst>
              </a:tr>
              <a:tr h="352211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Ошибка в построении сложного предложения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Человеку показалось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, что это сон.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03375"/>
                  </a:ext>
                </a:extLst>
              </a:tr>
              <a:tr h="352211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Нарушение границ предложения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Когда герой опомнился. Было уже поздно.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225046"/>
                  </a:ext>
                </a:extLst>
              </a:tr>
              <a:tr h="352211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Нарушение согласования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Она повесила на окна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новую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 тюль (вместо </a:t>
                      </a:r>
                      <a:r>
                        <a:rPr lang="ru-RU" b="0" i="1" dirty="0">
                          <a:latin typeface="+mn-lt"/>
                          <a:cs typeface="Times New Roman" panose="02020603050405020304" pitchFamily="18" charset="0"/>
                        </a:rPr>
                        <a:t>новый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70395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Ошибка в построении предложения с причастным оборотом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Узкая дорожка была покрыта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проваливающимся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 снегом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под ногами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83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187779"/>
            <a:ext cx="9969726" cy="6334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5 «Грамотность»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8B82D22-B148-49B7-B772-B53F18C7D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76865"/>
              </p:ext>
            </p:extLst>
          </p:nvPr>
        </p:nvGraphicFramePr>
        <p:xfrm>
          <a:off x="190067" y="1121418"/>
          <a:ext cx="11314545" cy="554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222">
                  <a:extLst>
                    <a:ext uri="{9D8B030D-6E8A-4147-A177-3AD203B41FA5}">
                      <a16:colId xmlns:a16="http://schemas.microsoft.com/office/drawing/2014/main" val="2457882997"/>
                    </a:ext>
                  </a:extLst>
                </a:gridCol>
                <a:gridCol w="6538323">
                  <a:extLst>
                    <a:ext uri="{9D8B030D-6E8A-4147-A177-3AD203B41FA5}">
                      <a16:colId xmlns:a16="http://schemas.microsoft.com/office/drawing/2014/main" val="3582311061"/>
                    </a:ext>
                  </a:extLst>
                </a:gridCol>
              </a:tblGrid>
              <a:tr h="5884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+mn-lt"/>
                          <a:cs typeface="Times New Roman" panose="02020603050405020304" pitchFamily="18" charset="0"/>
                        </a:rPr>
                        <a:t>Наиболее </a:t>
                      </a:r>
                      <a:r>
                        <a:rPr lang="ru-RU" sz="2400" b="1">
                          <a:latin typeface="+mn-lt"/>
                          <a:cs typeface="Times New Roman" panose="02020603050405020304" pitchFamily="18" charset="0"/>
                        </a:rPr>
                        <a:t>распространённые грамматические </a:t>
                      </a:r>
                      <a:r>
                        <a:rPr lang="ru-RU" sz="2400" b="1" dirty="0">
                          <a:latin typeface="+mn-lt"/>
                          <a:cs typeface="Times New Roman" panose="02020603050405020304" pitchFamily="18" charset="0"/>
                        </a:rPr>
                        <a:t>ошибки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40211"/>
                  </a:ext>
                </a:extLst>
              </a:tr>
              <a:tr h="38837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Грамматические ошибки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93265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Ошибка в управлении</a:t>
                      </a:r>
                    </a:p>
                    <a:p>
                      <a:endParaRPr lang="ru-R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«Автор </a:t>
                      </a:r>
                      <a:r>
                        <a:rPr lang="ru-RU" b="1" i="0" dirty="0">
                          <a:latin typeface="+mn-lt"/>
                          <a:cs typeface="Times New Roman" panose="02020603050405020304" pitchFamily="18" charset="0"/>
                        </a:rPr>
                        <a:t>рассуждает над </a:t>
                      </a:r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проблемой».</a:t>
                      </a:r>
                    </a:p>
                    <a:p>
                      <a:r>
                        <a:rPr lang="ru-RU" i="0" u="none" dirty="0">
                          <a:latin typeface="+mn-lt"/>
                          <a:cs typeface="Times New Roman" panose="02020603050405020304" pitchFamily="18" charset="0"/>
                        </a:rPr>
                        <a:t>(Рассуждать только О ЧЁМ; размышлять О ЧЁМ и НАД ЧЕМ).</a:t>
                      </a:r>
                    </a:p>
                    <a:p>
                      <a:r>
                        <a:rPr lang="ru-RU" i="0" u="none" dirty="0">
                          <a:latin typeface="+mn-lt"/>
                          <a:cs typeface="Times New Roman" panose="02020603050405020304" pitchFamily="18" charset="0"/>
                        </a:rPr>
                        <a:t>В пример можно привести.</a:t>
                      </a:r>
                      <a:endParaRPr lang="ru-R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06695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Нарушение связи между подлежащим и сказуемым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Группа художников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возражали.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18026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Неоправданный пропуск слова, нарушающий грамматические связи в предложении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Ваше мнение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странным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 (вместо 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выглядит странным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07222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Ошибки в построении предложения с однородными членами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Страна любила и гордилась поэтом (вместо </a:t>
                      </a:r>
                      <a:r>
                        <a:rPr lang="ru-RU" i="1" dirty="0">
                          <a:latin typeface="+mn-lt"/>
                          <a:cs typeface="Times New Roman" panose="02020603050405020304" pitchFamily="18" charset="0"/>
                        </a:rPr>
                        <a:t>любила поэта и гордилась им</a:t>
                      </a:r>
                      <a:r>
                        <a:rPr lang="ru-RU" i="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29689"/>
                  </a:ext>
                </a:extLst>
              </a:tr>
              <a:tr h="352211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Ошибка в построении сложного предложения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Человеку показалось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, что это сон.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03375"/>
                  </a:ext>
                </a:extLst>
              </a:tr>
              <a:tr h="352211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Нарушение границ предложения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Когда герой опомнился. Было уже поздно.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225046"/>
                  </a:ext>
                </a:extLst>
              </a:tr>
              <a:tr h="352211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Нарушение согласования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Она повесила на окна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новую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 тюль (вместо </a:t>
                      </a:r>
                      <a:r>
                        <a:rPr lang="ru-RU" b="0" i="1" dirty="0">
                          <a:latin typeface="+mn-lt"/>
                          <a:cs typeface="Times New Roman" panose="02020603050405020304" pitchFamily="18" charset="0"/>
                        </a:rPr>
                        <a:t>новый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70395"/>
                  </a:ext>
                </a:extLst>
              </a:tr>
              <a:tr h="616369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Times New Roman" panose="02020603050405020304" pitchFamily="18" charset="0"/>
                        </a:rPr>
                        <a:t>Ошибка в построении предложения с причастным оборотом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Узкая дорожка была покрыта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проваливающимся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 снегом </a:t>
                      </a:r>
                      <a:r>
                        <a:rPr lang="ru-RU" b="1" dirty="0">
                          <a:latin typeface="+mn-lt"/>
                          <a:cs typeface="Times New Roman" panose="02020603050405020304" pitchFamily="18" charset="0"/>
                        </a:rPr>
                        <a:t>под ногами</a:t>
                      </a:r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83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0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248072"/>
            <a:ext cx="10823534" cy="9803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               Структура закрытого банка тем итогового сочинения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228436"/>
            <a:ext cx="11573933" cy="5381492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b="1" dirty="0"/>
              <a:t>1.Духовно-нравственные ориентиры в жизни человека </a:t>
            </a:r>
            <a:r>
              <a:rPr lang="ru-RU" sz="2000" dirty="0"/>
              <a:t>	</a:t>
            </a:r>
          </a:p>
          <a:p>
            <a:pPr marL="0" indent="0">
              <a:buNone/>
            </a:pPr>
            <a:r>
              <a:rPr lang="ru-RU" sz="2000" i="1" dirty="0"/>
              <a:t>1.1. Внутренний мир человека и его личностные качества. 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1.2. Отношение человека к другому человеку (окружению), нравственные идеалы и выбор между добром и злом. </a:t>
            </a:r>
            <a:r>
              <a:rPr lang="ru-RU" sz="2000" dirty="0"/>
              <a:t>	</a:t>
            </a:r>
          </a:p>
          <a:p>
            <a:pPr marL="0" indent="0">
              <a:buNone/>
            </a:pPr>
            <a:r>
              <a:rPr lang="ru-RU" sz="2000" i="1" dirty="0"/>
              <a:t>1.3.Познание человеком самого себя. </a:t>
            </a:r>
            <a:r>
              <a:rPr lang="ru-RU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1.4.Свобода человека и ее ограничения. </a:t>
            </a:r>
            <a:r>
              <a:rPr lang="ru-RU" sz="2000" dirty="0"/>
              <a:t>	</a:t>
            </a:r>
          </a:p>
          <a:p>
            <a:pPr marL="0" indent="0">
              <a:buNone/>
            </a:pPr>
            <a:r>
              <a:rPr lang="ru-RU" sz="2000" b="1" dirty="0"/>
              <a:t>2.Семья, общество, Отечество в жизни человека </a:t>
            </a:r>
            <a:r>
              <a:rPr lang="ru-RU" sz="2000" dirty="0"/>
              <a:t>	</a:t>
            </a:r>
          </a:p>
          <a:p>
            <a:pPr marL="0" indent="0">
              <a:buNone/>
            </a:pPr>
            <a:r>
              <a:rPr lang="ru-RU" sz="2000" i="1" dirty="0"/>
              <a:t>2.1.Семья, род; семейные ценности и традиции. </a:t>
            </a:r>
            <a:r>
              <a:rPr lang="ru-RU" sz="2000" dirty="0"/>
              <a:t>	</a:t>
            </a:r>
          </a:p>
          <a:p>
            <a:pPr marL="0" indent="0">
              <a:buNone/>
            </a:pPr>
            <a:r>
              <a:rPr lang="ru-RU" sz="2000" i="1" dirty="0"/>
              <a:t>2.2.Человек и общество. </a:t>
            </a:r>
            <a:r>
              <a:rPr lang="ru-RU" sz="2000" dirty="0"/>
              <a:t>	</a:t>
            </a:r>
          </a:p>
          <a:p>
            <a:pPr marL="0" indent="0">
              <a:buNone/>
            </a:pPr>
            <a:r>
              <a:rPr lang="ru-RU" sz="2000" i="1" dirty="0"/>
              <a:t>2.3.Родина, государство, гражданская позиция человека. </a:t>
            </a:r>
            <a:r>
              <a:rPr lang="ru-RU" sz="2000" dirty="0"/>
              <a:t>	</a:t>
            </a:r>
          </a:p>
          <a:p>
            <a:pPr marL="0" indent="0">
              <a:buNone/>
            </a:pPr>
            <a:r>
              <a:rPr lang="ru-RU" sz="2000" b="1" dirty="0"/>
              <a:t>3.Природа и культура в жизни человека </a:t>
            </a:r>
            <a:r>
              <a:rPr lang="ru-RU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3.1.Природа и человек. </a:t>
            </a:r>
            <a:r>
              <a:rPr lang="ru-RU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3.2.Наука и человек. </a:t>
            </a:r>
            <a:r>
              <a:rPr lang="ru-RU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3.3.Искусство и человек.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3.4.</a:t>
            </a:r>
            <a:r>
              <a:rPr lang="ru-RU" sz="2000" i="1" u="sng" dirty="0"/>
              <a:t>Язык и языковая личность </a:t>
            </a:r>
            <a:r>
              <a:rPr lang="ru-RU" sz="2000" i="1" dirty="0"/>
              <a:t>(добавлен в 2024/2025 уч. г.).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39334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Критерий № 5 «Грамотность речи»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65382"/>
            <a:ext cx="10972800" cy="486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u="sng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Какие ошибки не учитываются: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4)Графические ошибки: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-описки, опечатки, неправильные написания, искажающие звуковой облик слова (</a:t>
            </a:r>
            <a:r>
              <a:rPr lang="ru-RU" sz="2400" i="1" dirty="0" err="1">
                <a:cs typeface="Times New Roman" panose="02020603050405020304" pitchFamily="18" charset="0"/>
              </a:rPr>
              <a:t>мемля</a:t>
            </a:r>
            <a:r>
              <a:rPr lang="ru-RU" sz="2400" i="1" dirty="0">
                <a:cs typeface="Times New Roman" panose="02020603050405020304" pitchFamily="18" charset="0"/>
              </a:rPr>
              <a:t> вместо земля</a:t>
            </a:r>
            <a:r>
              <a:rPr lang="ru-RU" sz="2400" dirty="0"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-пропуск букв (</a:t>
            </a:r>
            <a:r>
              <a:rPr lang="ru-RU" sz="2400" i="1" dirty="0">
                <a:cs typeface="Times New Roman" panose="02020603050405020304" pitchFamily="18" charset="0"/>
              </a:rPr>
              <a:t>весь роман стоится (вместо строится) на этом конфликте</a:t>
            </a:r>
            <a:r>
              <a:rPr lang="ru-RU" sz="2400" dirty="0"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-замена одних буквенных знаков другими (</a:t>
            </a:r>
            <a:r>
              <a:rPr lang="ru-RU" sz="2400" i="1" dirty="0" err="1">
                <a:cs typeface="Times New Roman" panose="02020603050405020304" pitchFamily="18" charset="0"/>
              </a:rPr>
              <a:t>лешендарное</a:t>
            </a:r>
            <a:r>
              <a:rPr lang="ru-RU" sz="2400" dirty="0"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cs typeface="Times New Roman" panose="02020603050405020304" pitchFamily="18" charset="0"/>
              </a:rPr>
              <a:t>вместо легендарное</a:t>
            </a:r>
            <a:r>
              <a:rPr lang="ru-RU" sz="2400" dirty="0"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-добавление лишних букв (</a:t>
            </a:r>
            <a:r>
              <a:rPr lang="ru-RU" sz="2400" i="1" dirty="0">
                <a:cs typeface="Times New Roman" panose="02020603050405020304" pitchFamily="18" charset="0"/>
              </a:rPr>
              <a:t>Вот почему важно в любых, </a:t>
            </a:r>
            <a:r>
              <a:rPr lang="ru-RU" sz="2400" i="1" dirty="0" err="1">
                <a:cs typeface="Times New Roman" panose="02020603050405020304" pitchFamily="18" charset="0"/>
              </a:rPr>
              <a:t>дашже</a:t>
            </a:r>
            <a:r>
              <a:rPr lang="ru-RU" sz="2400" i="1" dirty="0">
                <a:cs typeface="Times New Roman" panose="02020603050405020304" pitchFamily="18" charset="0"/>
              </a:rPr>
              <a:t> (вместо даже) самых сложных, условиях</a:t>
            </a:r>
            <a:r>
              <a:rPr lang="ru-RU" sz="2400" dirty="0">
                <a:cs typeface="Times New Roman" panose="02020603050405020304" pitchFamily="18" charset="0"/>
              </a:rPr>
              <a:t>…)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9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Критерий №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 Классификация ошибок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267" y="1337733"/>
            <a:ext cx="11518665" cy="48742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Эксперту необходимо пользоваться методическими материалами: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 -«Методические материалы для председателей и членов предметных комиссий субъектов РФ по проверке выполнения заданий с развернутым ответом экзаменационных работ ЕГЭ по русскому языку (сайт ФГБНУ «ФИПИ» (</a:t>
            </a:r>
            <a:r>
              <a:rPr lang="en-US" sz="2400" dirty="0"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2400" dirty="0"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400" dirty="0">
                <a:cs typeface="Times New Roman" panose="02020603050405020304" pitchFamily="18" charset="0"/>
                <a:hlinkClick r:id="rId4"/>
              </a:rPr>
              <a:t>fipi.ru</a:t>
            </a:r>
            <a:r>
              <a:rPr lang="ru-RU" sz="2400" dirty="0"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2400" dirty="0" err="1">
                <a:cs typeface="Times New Roman" panose="02020603050405020304" pitchFamily="18" charset="0"/>
                <a:hlinkClick r:id="rId4"/>
              </a:rPr>
              <a:t>ege</a:t>
            </a:r>
            <a:r>
              <a:rPr lang="ru-RU" sz="2400" dirty="0"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2400" dirty="0" err="1">
                <a:cs typeface="Times New Roman" panose="02020603050405020304" pitchFamily="18" charset="0"/>
                <a:hlinkClick r:id="rId4"/>
              </a:rPr>
              <a:t>dlya</a:t>
            </a:r>
            <a:r>
              <a:rPr lang="en-US" sz="2400" dirty="0"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400" dirty="0" err="1">
                <a:cs typeface="Times New Roman" panose="02020603050405020304" pitchFamily="18" charset="0"/>
                <a:hlinkClick r:id="rId4"/>
              </a:rPr>
              <a:t>predmetnyh</a:t>
            </a:r>
            <a:r>
              <a:rPr lang="en-US" sz="2400" dirty="0"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400" dirty="0" err="1">
                <a:cs typeface="Times New Roman" panose="02020603050405020304" pitchFamily="18" charset="0"/>
                <a:hlinkClick r:id="rId4"/>
              </a:rPr>
              <a:t>komissiy</a:t>
            </a:r>
            <a:r>
              <a:rPr lang="en-US" sz="2400" dirty="0"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400" dirty="0" err="1">
                <a:cs typeface="Times New Roman" panose="02020603050405020304" pitchFamily="18" charset="0"/>
                <a:hlinkClick r:id="rId4"/>
              </a:rPr>
              <a:t>subektov</a:t>
            </a:r>
            <a:r>
              <a:rPr lang="en-US" sz="2400" dirty="0">
                <a:cs typeface="Times New Roman" panose="02020603050405020304" pitchFamily="18" charset="0"/>
                <a:hlinkClick r:id="rId4"/>
              </a:rPr>
              <a:t>-rf</a:t>
            </a:r>
            <a:r>
              <a:rPr lang="en-US" sz="2400" dirty="0">
                <a:cs typeface="Times New Roman" panose="02020603050405020304" pitchFamily="18" charset="0"/>
              </a:rPr>
              <a:t>)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-«Методические рекомендации по подготовке к итоговому сочинению» (сайт ФГБНУ «ФИПИ»  (</a:t>
            </a:r>
            <a:r>
              <a:rPr lang="en-US" sz="2400" dirty="0"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2400" dirty="0"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400" dirty="0">
                <a:cs typeface="Times New Roman" panose="02020603050405020304" pitchFamily="18" charset="0"/>
                <a:hlinkClick r:id="rId5"/>
              </a:rPr>
              <a:t>www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  <a:r>
              <a:rPr lang="en-US" sz="2400" dirty="0">
                <a:cs typeface="Times New Roman" panose="02020603050405020304" pitchFamily="18" charset="0"/>
                <a:hlinkClick r:id="rId4"/>
              </a:rPr>
              <a:t>fipi.ru</a:t>
            </a:r>
            <a:r>
              <a:rPr lang="ru-RU" sz="2400" dirty="0"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2400" dirty="0">
                <a:cs typeface="Times New Roman" panose="02020603050405020304" pitchFamily="18" charset="0"/>
              </a:rPr>
              <a:t>)/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6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Итоговое сочинение 2025–2026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уч.г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267" y="1337733"/>
            <a:ext cx="11518665" cy="4874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	Рекомендуемые критерии оценивания итогового сочинения организациями, реализующими </a:t>
            </a:r>
            <a:r>
              <a:rPr lang="ru-RU" sz="2400" i="1" dirty="0"/>
              <a:t>образовательные программы высшего образования </a:t>
            </a:r>
            <a:r>
              <a:rPr lang="ru-RU" sz="2400" dirty="0"/>
              <a:t>см. в Методических рекомендациях по организации и проведению итогового сочинения (изложения) в 2025/26 учебном году, с.64–67. </a:t>
            </a:r>
          </a:p>
        </p:txBody>
      </p:sp>
    </p:spTree>
    <p:extLst>
      <p:ext uri="{BB962C8B-B14F-4D97-AF65-F5344CB8AC3E}">
        <p14:creationId xmlns:p14="http://schemas.microsoft.com/office/powerpoint/2010/main" val="629698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25404" r="73003" b="36117"/>
          <a:stretch/>
        </p:blipFill>
        <p:spPr bwMode="auto">
          <a:xfrm>
            <a:off x="1300497" y="1882388"/>
            <a:ext cx="1810096" cy="25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7207" y="424543"/>
            <a:ext cx="713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нормы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31858" r="50831" b="21879"/>
          <a:stretch/>
        </p:blipFill>
        <p:spPr bwMode="auto">
          <a:xfrm>
            <a:off x="5178384" y="2559578"/>
            <a:ext cx="2344189" cy="309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8" t="27018" r="30642" b="30168"/>
          <a:stretch/>
        </p:blipFill>
        <p:spPr bwMode="auto">
          <a:xfrm>
            <a:off x="9132125" y="1657795"/>
            <a:ext cx="2036618" cy="28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21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9183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35981" r="69374" b="24310"/>
          <a:stretch/>
        </p:blipFill>
        <p:spPr bwMode="auto">
          <a:xfrm>
            <a:off x="1887434" y="1738993"/>
            <a:ext cx="20320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3157" y="540017"/>
            <a:ext cx="524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вопросы пунктуации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6" t="35516" r="37034" b="22361"/>
          <a:stretch/>
        </p:blipFill>
        <p:spPr bwMode="auto">
          <a:xfrm>
            <a:off x="7240397" y="1730830"/>
            <a:ext cx="2033651" cy="308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76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248072"/>
            <a:ext cx="10823534" cy="9803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Структура закрытого банка тем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итогового сочинения 2025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2026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уч.г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28436"/>
            <a:ext cx="11314545" cy="47574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2400" dirty="0"/>
              <a:t>В 2025–2026 учебном году комплекты тем итогового сочинения формируются из ежегодно пополняемого закрытого банка тем итогового сочинения. Он включает в себя более 2000 тем сочинений.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Комплекты 2025–2026 </a:t>
            </a:r>
            <a:r>
              <a:rPr lang="ru-RU" sz="2400" dirty="0" err="1"/>
              <a:t>уч.г</a:t>
            </a:r>
            <a:r>
              <a:rPr lang="ru-RU" sz="2400" dirty="0"/>
              <a:t>. будут содержать как темы, которые использовались в прошлые годы, так и новые темы, разработанные в 2025 г.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980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274638"/>
            <a:ext cx="11047562" cy="8521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Примеры новых формулировок тем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3051A-9053-4403-974C-2E19A96A3CCB}"/>
              </a:ext>
            </a:extLst>
          </p:cNvPr>
          <p:cNvSpPr txBox="1"/>
          <p:nvPr/>
        </p:nvSpPr>
        <p:spPr>
          <a:xfrm>
            <a:off x="304799" y="1126836"/>
            <a:ext cx="1115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	</a:t>
            </a:r>
            <a:endParaRPr lang="ru-RU" sz="2400" b="1" dirty="0"/>
          </a:p>
          <a:p>
            <a:pPr algn="just"/>
            <a:r>
              <a:rPr lang="ru-RU" sz="2400" dirty="0"/>
              <a:t>1.Жизненный опыт кого из литературных героев может быть иллюстрацией к мысли А.С. Пушкина: «Бегут, меняясь, наши лета, меняя всё, меняя нас»?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2.И.А. Бунин писал: «Если человек не потерял способности ждать счастья – он счастлив». Кого из литературных персонажей можно назвать счастливым по этой формуле писателя?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3.О каком из героев русской литературы можно сказать словами М.Ю. Лермонтова: «Тот самый человек пустой, кто весь наполнен сам собой»?</a:t>
            </a:r>
          </a:p>
          <a:p>
            <a:pPr algn="ctr"/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22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274638"/>
            <a:ext cx="11047562" cy="8521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Итоговое сочинение –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2025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2026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уч.г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C27A1C-AB35-459D-9C23-EACC378847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4" r="4770" b="1522"/>
          <a:stretch/>
        </p:blipFill>
        <p:spPr>
          <a:xfrm>
            <a:off x="211986" y="1192172"/>
            <a:ext cx="7725115" cy="46312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34801B-F346-4EE9-A732-1B2D6448C4C4}"/>
              </a:ext>
            </a:extLst>
          </p:cNvPr>
          <p:cNvSpPr/>
          <p:nvPr/>
        </p:nvSpPr>
        <p:spPr>
          <a:xfrm>
            <a:off x="8117457" y="1389501"/>
            <a:ext cx="36004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поручению Совета по вопросам проведения ИС </a:t>
            </a:r>
            <a:r>
              <a:rPr lang="ru-RU" dirty="0" err="1"/>
              <a:t>Минпросвещения</a:t>
            </a:r>
            <a:r>
              <a:rPr lang="ru-RU" dirty="0"/>
              <a:t> России (протокол № 1 от 28.11.2024 г.) разработаны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новые формулировки литературных тем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dirty="0"/>
              <a:t> Они пополнят </a:t>
            </a:r>
            <a:r>
              <a:rPr lang="ru-RU" u="sng" dirty="0">
                <a:solidFill>
                  <a:schemeClr val="accent5">
                    <a:lumMod val="75000"/>
                  </a:schemeClr>
                </a:solidFill>
              </a:rPr>
              <a:t>раздел 3 </a:t>
            </a:r>
            <a:r>
              <a:rPr lang="ru-RU" dirty="0"/>
              <a:t>«</a:t>
            </a:r>
            <a:r>
              <a:rPr lang="ru-RU" i="1" dirty="0"/>
              <a:t>Природа и культура в жизни человека</a:t>
            </a:r>
            <a:r>
              <a:rPr lang="ru-RU" dirty="0"/>
              <a:t>» (</a:t>
            </a:r>
            <a:r>
              <a:rPr lang="ru-RU" u="sng" dirty="0">
                <a:solidFill>
                  <a:schemeClr val="accent5">
                    <a:lumMod val="75000"/>
                  </a:schemeClr>
                </a:solidFill>
              </a:rPr>
              <a:t>подраздел 3.3 </a:t>
            </a:r>
            <a:r>
              <a:rPr lang="ru-RU" dirty="0"/>
              <a:t>«</a:t>
            </a:r>
            <a:r>
              <a:rPr lang="ru-RU" i="1" dirty="0"/>
              <a:t>Искусство и человек</a:t>
            </a:r>
            <a:r>
              <a:rPr lang="ru-RU" dirty="0"/>
              <a:t>») закрытого банка тем ИС.</a:t>
            </a:r>
          </a:p>
          <a:p>
            <a:endParaRPr lang="ru-RU" dirty="0"/>
          </a:p>
          <a:p>
            <a:r>
              <a:rPr lang="ru-RU" dirty="0"/>
              <a:t>(Темы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раздела 3 </a:t>
            </a:r>
            <a:r>
              <a:rPr lang="ru-RU" u="sng" dirty="0"/>
              <a:t>будут</a:t>
            </a:r>
            <a:r>
              <a:rPr lang="ru-RU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u="sng" dirty="0"/>
              <a:t>близки литературным темам </a:t>
            </a:r>
            <a:r>
              <a:rPr lang="ru-RU" dirty="0"/>
              <a:t>и позволят участнику ИС выбирать литературный материал в качестве аргумента).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08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8278</TotalTime>
  <Words>6388</Words>
  <Application>Microsoft Office PowerPoint</Application>
  <PresentationFormat>Широкоэкранный</PresentationFormat>
  <Paragraphs>571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69" baseType="lpstr">
      <vt:lpstr>Arial</vt:lpstr>
      <vt:lpstr>Calibri</vt:lpstr>
      <vt:lpstr>Times New Roman</vt:lpstr>
      <vt:lpstr>Тема Office</vt:lpstr>
      <vt:lpstr>1_Тема Office</vt:lpstr>
      <vt:lpstr> Итоговое сочинение в 2025/2026 учебном году: критерии оценивания  </vt:lpstr>
      <vt:lpstr>Даты проведения</vt:lpstr>
      <vt:lpstr>Особенности итогового сочинения</vt:lpstr>
      <vt:lpstr>Особенности итогового сочинения</vt:lpstr>
      <vt:lpstr>Итоговое сочинение – 2025–2026 уч.г. </vt:lpstr>
      <vt:lpstr>                Структура закрытого банка тем итогового сочинения</vt:lpstr>
      <vt:lpstr>Структура закрытого банка тем  итогового сочинения 2025–2026 уч.г.</vt:lpstr>
      <vt:lpstr>Примеры новых формулировок тем</vt:lpstr>
      <vt:lpstr>Итоговое сочинение – 2025–2026 уч.г.</vt:lpstr>
      <vt:lpstr>Итоговое сочинение – 2025–2026 уч.г.</vt:lpstr>
      <vt:lpstr> Образец комплекта тем ИС  </vt:lpstr>
      <vt:lpstr>Итоговое сочинение – 2025–2026 уч.г.</vt:lpstr>
      <vt:lpstr>       Порядок и процедура проведения итогового сочинения           (изложения), критерии их оценивания в 2025–2026 уч.г.</vt:lpstr>
      <vt:lpstr>          Требования к экспертам, участвующим в проверке  ИС</vt:lpstr>
      <vt:lpstr>Знание нормативных документов </vt:lpstr>
      <vt:lpstr>Презентация PowerPoint</vt:lpstr>
      <vt:lpstr>Требования № 1 и № 2</vt:lpstr>
      <vt:lpstr>Требование № 1 «Объём итогового сочинения» </vt:lpstr>
      <vt:lpstr> Требование № 1«Объём итогового сочинения» </vt:lpstr>
      <vt:lpstr>Критерии оценивания ИС</vt:lpstr>
      <vt:lpstr>Презентация PowerPoint</vt:lpstr>
      <vt:lpstr>Критерии оценивания </vt:lpstr>
      <vt:lpstr> Критерий № 1 «Соответствие теме» </vt:lpstr>
      <vt:lpstr>Критерий №1 «Соответствие теме»</vt:lpstr>
      <vt:lpstr>Критерий №1 «Соответствие теме»</vt:lpstr>
      <vt:lpstr> Критерий № 2 «Аргументация. Привлечение литературного материала»  </vt:lpstr>
      <vt:lpstr> Критерий № 2 «Аргументация. Привлечение литературного материала»  </vt:lpstr>
      <vt:lpstr> Критерий № 2 «Аргументация. Привлечение литературного материала»  </vt:lpstr>
      <vt:lpstr>                                      Критерий № 2                                         Незачёт ставится: </vt:lpstr>
      <vt:lpstr>Критерий № 3  «Композиция и логика рассуждения»</vt:lpstr>
      <vt:lpstr>Критерий № 3  «Композиция и логика рассуждения»</vt:lpstr>
      <vt:lpstr>Критерий № 3  «Композиция и логика рассуждения»</vt:lpstr>
      <vt:lpstr>Критерий № 3  «Композиция и логика рассуждения»</vt:lpstr>
      <vt:lpstr>Критерий № 3  Типичные логические ошибки</vt:lpstr>
      <vt:lpstr>Критерий № 3  Типичные логические ошибки</vt:lpstr>
      <vt:lpstr>Критерий № 4 «Качество письменной речи» </vt:lpstr>
      <vt:lpstr> Критерий № 4 «Качество письменной речи» </vt:lpstr>
      <vt:lpstr>Критерий № 4 «Качество письменной речи»</vt:lpstr>
      <vt:lpstr>Критерий № 4 «Качество письменной речи»</vt:lpstr>
      <vt:lpstr>                Критерий № 5 «Грамотность»</vt:lpstr>
      <vt:lpstr>Критерий № 5. Классификация ошибок</vt:lpstr>
      <vt:lpstr>Критерий № 5. Классификация ошибок</vt:lpstr>
      <vt:lpstr>Критерий № 5. Классификация ошибок</vt:lpstr>
      <vt:lpstr>  Критерий № 5 «Грамотность речи»                   </vt:lpstr>
      <vt:lpstr>Критерий № 5 «Грамотность речи»</vt:lpstr>
      <vt:lpstr>Критерий № 5 «Грамотность речи»</vt:lpstr>
      <vt:lpstr>Критерий № 5 «Грамотность речи»</vt:lpstr>
      <vt:lpstr>Критерий № 5 «Грамотность речи»</vt:lpstr>
      <vt:lpstr>Критерий № 5 «Грамотность речи»</vt:lpstr>
      <vt:lpstr>Критерий № 5 «Грамотность речи»</vt:lpstr>
      <vt:lpstr> Критерий № 5 «Грамотность речи» </vt:lpstr>
      <vt:lpstr>Критерий № 5 «Грамотность речи»</vt:lpstr>
      <vt:lpstr>Критерий № 5 «Грамотность речи»</vt:lpstr>
      <vt:lpstr>Критерий № 5 «Грамотность речи»</vt:lpstr>
      <vt:lpstr>Критерий № 5 «Грамотность речи»</vt:lpstr>
      <vt:lpstr>Критерий № 5 «Грамотность речи»</vt:lpstr>
      <vt:lpstr>Критерий № 5 «Грамотность речи»</vt:lpstr>
      <vt:lpstr>Критерий № 5 «Грамотность»</vt:lpstr>
      <vt:lpstr>Критерий № 5 «Грамотность»</vt:lpstr>
      <vt:lpstr>Критерий № 5 «Грамотность речи»</vt:lpstr>
      <vt:lpstr>Критерий № 5. Классификация ошибок</vt:lpstr>
      <vt:lpstr>Итоговое сочинение 2025–2026 уч.г.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(изложение)</dc:title>
  <dc:creator>Роман Щетинин</dc:creator>
  <cp:lastModifiedBy>Отдел гуманитарного образования</cp:lastModifiedBy>
  <cp:revision>1059</cp:revision>
  <cp:lastPrinted>2020-11-17T08:42:10Z</cp:lastPrinted>
  <dcterms:created xsi:type="dcterms:W3CDTF">2015-10-05T23:23:03Z</dcterms:created>
  <dcterms:modified xsi:type="dcterms:W3CDTF">2025-11-13T05:24:22Z</dcterms:modified>
</cp:coreProperties>
</file>