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66" r:id="rId3"/>
    <p:sldId id="285" r:id="rId4"/>
    <p:sldId id="265" r:id="rId5"/>
    <p:sldId id="288" r:id="rId6"/>
    <p:sldId id="279" r:id="rId7"/>
    <p:sldId id="264" r:id="rId8"/>
    <p:sldId id="275" r:id="rId9"/>
    <p:sldId id="263" r:id="rId10"/>
    <p:sldId id="280" r:id="rId11"/>
    <p:sldId id="283" r:id="rId12"/>
    <p:sldId id="267" r:id="rId13"/>
    <p:sldId id="272" r:id="rId14"/>
    <p:sldId id="291" r:id="rId15"/>
    <p:sldId id="294" r:id="rId16"/>
    <p:sldId id="296" r:id="rId17"/>
    <p:sldId id="297" r:id="rId18"/>
    <p:sldId id="298" r:id="rId19"/>
    <p:sldId id="268" r:id="rId20"/>
    <p:sldId id="300" r:id="rId21"/>
    <p:sldId id="30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D8D-7855-4C03-BBF0-A11E3FA5E750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156-7271-43DD-A167-FD2946C39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D8D-7855-4C03-BBF0-A11E3FA5E750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156-7271-43DD-A167-FD2946C39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D8D-7855-4C03-BBF0-A11E3FA5E750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156-7271-43DD-A167-FD2946C39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D8D-7855-4C03-BBF0-A11E3FA5E750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156-7271-43DD-A167-FD2946C39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D8D-7855-4C03-BBF0-A11E3FA5E750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156-7271-43DD-A167-FD2946C39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D8D-7855-4C03-BBF0-A11E3FA5E750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156-7271-43DD-A167-FD2946C39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D8D-7855-4C03-BBF0-A11E3FA5E750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156-7271-43DD-A167-FD2946C39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D8D-7855-4C03-BBF0-A11E3FA5E750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156-7271-43DD-A167-FD2946C39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D8D-7855-4C03-BBF0-A11E3FA5E750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156-7271-43DD-A167-FD2946C39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D8D-7855-4C03-BBF0-A11E3FA5E750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156-7271-43DD-A167-FD2946C39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D8D-7855-4C03-BBF0-A11E3FA5E750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156-7271-43DD-A167-FD2946C39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47D8D-7855-4C03-BBF0-A11E3FA5E750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D3156-7271-43DD-A167-FD2946C39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87624" y="980728"/>
            <a:ext cx="6840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Анализ результатов ОГЭ -2017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1196752"/>
            <a:ext cx="9156700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73964" y="-2232"/>
            <a:ext cx="85960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выполнения первой части экзаменационной работы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7" y="1484785"/>
          <a:ext cx="8568951" cy="1867569"/>
        </p:xfrm>
        <a:graphic>
          <a:graphicData uri="http://schemas.openxmlformats.org/drawingml/2006/table">
            <a:tbl>
              <a:tblPr/>
              <a:tblGrid>
                <a:gridCol w="1368153"/>
                <a:gridCol w="797598"/>
                <a:gridCol w="815842"/>
                <a:gridCol w="815842"/>
                <a:gridCol w="815842"/>
                <a:gridCol w="815842"/>
                <a:gridCol w="815842"/>
                <a:gridCol w="815842"/>
                <a:gridCol w="716062"/>
                <a:gridCol w="792086"/>
              </a:tblGrid>
              <a:tr h="216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год/номер задания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69,61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84,41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71,82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68,47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76,10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52,40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42,03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65,99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66,35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83,46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90,62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56,54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67,88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75,17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82,45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50,04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66,83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74,64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72,42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89,29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63,14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68,99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70,95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70,15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46,2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60,12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67,65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70" name="Rectangle 2"/>
          <p:cNvSpPr>
            <a:spLocks noChangeArrowheads="1"/>
          </p:cNvSpPr>
          <p:nvPr/>
        </p:nvSpPr>
        <p:spPr bwMode="auto">
          <a:xfrm rot="10800000" flipV="1">
            <a:off x="0" y="791377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Решаемость заданий базовой части модуля «Алгебра» ЕГЭ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91567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2001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Решаемость заданий базовой части модуля «Геометрия» ОГЭ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3568" y="980729"/>
          <a:ext cx="8208913" cy="2904483"/>
        </p:xfrm>
        <a:graphic>
          <a:graphicData uri="http://schemas.openxmlformats.org/drawingml/2006/table">
            <a:tbl>
              <a:tblPr/>
              <a:tblGrid>
                <a:gridCol w="1467937"/>
                <a:gridCol w="1127237"/>
                <a:gridCol w="1128213"/>
                <a:gridCol w="1128213"/>
                <a:gridCol w="1128213"/>
                <a:gridCol w="1114550"/>
                <a:gridCol w="1114550"/>
              </a:tblGrid>
              <a:tr h="504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год/номер задания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85,25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63,53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72,72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74,60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60,08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71,24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79,43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66,22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77,65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93,71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68,87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77,18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63,56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43,85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77,59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85,98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68,09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67,8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332656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Решаемость заданий базовой части  модуля «Реальная математика»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556793"/>
          <a:ext cx="8712968" cy="2356518"/>
        </p:xfrm>
        <a:graphic>
          <a:graphicData uri="http://schemas.openxmlformats.org/drawingml/2006/table">
            <a:tbl>
              <a:tblPr/>
              <a:tblGrid>
                <a:gridCol w="1601227"/>
                <a:gridCol w="851978"/>
                <a:gridCol w="852793"/>
                <a:gridCol w="852793"/>
                <a:gridCol w="852793"/>
                <a:gridCol w="852793"/>
                <a:gridCol w="852793"/>
                <a:gridCol w="940844"/>
                <a:gridCol w="1054954"/>
              </a:tblGrid>
              <a:tr h="942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год \ номер задания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i="1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83,35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84,63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65,01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62,55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76,67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69,43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73,64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73,61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78,87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91,00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58,22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68,77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95,03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71,44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70,59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76,27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96,18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78,9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72,84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55,63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97,18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73,35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76,14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78,6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528" y="332657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Анализ выполнения заданий второй части экзаменационной работы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5" y="1916832"/>
          <a:ext cx="8064897" cy="3197723"/>
        </p:xfrm>
        <a:graphic>
          <a:graphicData uri="http://schemas.openxmlformats.org/drawingml/2006/table">
            <a:tbl>
              <a:tblPr/>
              <a:tblGrid>
                <a:gridCol w="2278316"/>
                <a:gridCol w="1149436"/>
                <a:gridCol w="933596"/>
                <a:gridCol w="933596"/>
                <a:gridCol w="933596"/>
                <a:gridCol w="933596"/>
                <a:gridCol w="902761"/>
              </a:tblGrid>
              <a:tr h="744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% выполнения \ номер задания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ожидаемый процент выполнения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30-50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15-30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3-15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30-50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15-30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3-15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Фактический  процент выполнения  2017год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28,29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12,04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4,36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27,32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14,58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0,24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 rot="10800000" flipV="1">
            <a:off x="-15179" y="1164339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Решаемость заданий повышенного уровня сложности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95536" y="332657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Решаемость заданий второй части по модулям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«Алгебра» и «Геометрия»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3" y="1340766"/>
          <a:ext cx="8352931" cy="2880321"/>
        </p:xfrm>
        <a:graphic>
          <a:graphicData uri="http://schemas.openxmlformats.org/drawingml/2006/table">
            <a:tbl>
              <a:tblPr/>
              <a:tblGrid>
                <a:gridCol w="2057167"/>
                <a:gridCol w="1049294"/>
                <a:gridCol w="1049294"/>
                <a:gridCol w="1049294"/>
                <a:gridCol w="1049294"/>
                <a:gridCol w="1049294"/>
                <a:gridCol w="1049294"/>
              </a:tblGrid>
              <a:tr h="54360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год \ номер задания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Модуль  «Алгебра»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Модуль «Геометрия»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41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2015год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21,53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28,36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13,09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11,21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16,04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2,33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2016год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13,90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21,15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13,68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18,80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10,19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1,70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2017год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28,29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12,04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4,36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27,32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14,58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0,24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199890" y="-73796"/>
            <a:ext cx="67442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Сводная таблица по выполнению заданий второй части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разным категориям обучающихся (%)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2" y="1196754"/>
          <a:ext cx="8640958" cy="3381676"/>
        </p:xfrm>
        <a:graphic>
          <a:graphicData uri="http://schemas.openxmlformats.org/drawingml/2006/table">
            <a:tbl>
              <a:tblPr/>
              <a:tblGrid>
                <a:gridCol w="808808"/>
                <a:gridCol w="790974"/>
                <a:gridCol w="808808"/>
                <a:gridCol w="808808"/>
                <a:gridCol w="808808"/>
                <a:gridCol w="808808"/>
                <a:gridCol w="739252"/>
                <a:gridCol w="739252"/>
                <a:gridCol w="2327440"/>
              </a:tblGrid>
              <a:tr h="32959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% выполнения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заданий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Итого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594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6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1840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42,5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1805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44,5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1840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41,15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404664"/>
          <a:ext cx="8496946" cy="4014840"/>
        </p:xfrm>
        <a:graphic>
          <a:graphicData uri="http://schemas.openxmlformats.org/drawingml/2006/table">
            <a:tbl>
              <a:tblPr/>
              <a:tblGrid>
                <a:gridCol w="795328"/>
                <a:gridCol w="777792"/>
                <a:gridCol w="795328"/>
                <a:gridCol w="795328"/>
                <a:gridCol w="795328"/>
                <a:gridCol w="795328"/>
                <a:gridCol w="726932"/>
                <a:gridCol w="726932"/>
                <a:gridCol w="2288650"/>
              </a:tblGrid>
              <a:tr h="38612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% выполнения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заданий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Итого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125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хорошисты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54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2507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1,13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4,4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8,1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3455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5,1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8,3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2,7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0,03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3153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22,6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2,3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0,03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7,76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764704"/>
          <a:ext cx="8208914" cy="4014840"/>
        </p:xfrm>
        <a:graphic>
          <a:graphicData uri="http://schemas.openxmlformats.org/drawingml/2006/table">
            <a:tbl>
              <a:tblPr/>
              <a:tblGrid>
                <a:gridCol w="768368"/>
                <a:gridCol w="751426"/>
                <a:gridCol w="768368"/>
                <a:gridCol w="768368"/>
                <a:gridCol w="768368"/>
                <a:gridCol w="768368"/>
                <a:gridCol w="702290"/>
                <a:gridCol w="702290"/>
                <a:gridCol w="2211068"/>
              </a:tblGrid>
              <a:tr h="38612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% выполнения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заданий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Итого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125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троечники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54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3027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1,125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1,39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0,005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0,005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0,03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0,43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2080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0,09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0,14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0,04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2087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1,6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0,95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2" y="476672"/>
          <a:ext cx="8640959" cy="4464496"/>
        </p:xfrm>
        <a:graphic>
          <a:graphicData uri="http://schemas.openxmlformats.org/drawingml/2006/table">
            <a:tbl>
              <a:tblPr/>
              <a:tblGrid>
                <a:gridCol w="808808"/>
                <a:gridCol w="790975"/>
                <a:gridCol w="808808"/>
                <a:gridCol w="808808"/>
                <a:gridCol w="808808"/>
                <a:gridCol w="808808"/>
                <a:gridCol w="739252"/>
                <a:gridCol w="739252"/>
                <a:gridCol w="2327440"/>
              </a:tblGrid>
              <a:tr h="42937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% выполнения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заданий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Итого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4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3" marR="679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9370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двоечники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0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1615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1,6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0,38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0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1093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0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1513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75656" y="1556792"/>
            <a:ext cx="59046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156700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Выводы по выполнению экзаменационной работы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b="1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Недостаточный  уровень владения фактическим материалом по предмету за курс основной школы.</a:t>
            </a:r>
          </a:p>
          <a:p>
            <a:r>
              <a:rPr lang="ru-RU" sz="2400" dirty="0" smtClean="0"/>
              <a:t>Недостаточный уровень  вычислительной культуры и культуры письма .</a:t>
            </a:r>
          </a:p>
          <a:p>
            <a:r>
              <a:rPr lang="ru-RU" sz="2400" dirty="0" smtClean="0"/>
              <a:t>При решении заданий второй части показывают  фрагментарные знания по изученному материалу.</a:t>
            </a:r>
          </a:p>
          <a:p>
            <a:r>
              <a:rPr lang="ru-RU" sz="2400" dirty="0" smtClean="0"/>
              <a:t>Недостаточно сформировано  умение анализировать ситуацию.</a:t>
            </a:r>
          </a:p>
          <a:p>
            <a:r>
              <a:rPr lang="ru-RU" sz="2400" dirty="0" smtClean="0"/>
              <a:t> Не отработано  в полной  мере умение  поиска способа решения  ситуационной задачи.</a:t>
            </a:r>
          </a:p>
          <a:p>
            <a:r>
              <a:rPr lang="ru-RU" sz="2400" dirty="0" smtClean="0"/>
              <a:t>Недостаточно сформированы приемы по обобщению изученного материала и навыки  их практического применения.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332656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Сведения об участниках ОГЭ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268760"/>
          <a:ext cx="8424936" cy="331236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47574"/>
                <a:gridCol w="3288681"/>
                <a:gridCol w="3288681"/>
              </a:tblGrid>
              <a:tr h="729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область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город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 anchor="ctr"/>
                </a:tc>
              </a:tr>
              <a:tr h="5286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7136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3276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/>
                </a:tc>
              </a:tr>
              <a:tr h="4523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8373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3854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/>
                </a:tc>
              </a:tr>
              <a:tr h="530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2015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8989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3844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/>
                </a:tc>
              </a:tr>
              <a:tr h="530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6268" marR="6268" marT="6268" marB="626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8433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3795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/>
                </a:tc>
              </a:tr>
              <a:tr h="541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2017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8433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3964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Некоторые рекомендации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Подготовка к итоговой аттестации должна осуществляться  на протяжении  всего периода обучения в основной школе</a:t>
            </a:r>
            <a:r>
              <a:rPr lang="ru-RU" sz="2000" dirty="0" smtClean="0"/>
              <a:t>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Особое внимание   формированию вычислительной  культуры обучающихся еще в младших классах, продолжая непрерывно эту работу на протяжении всего периода обучения в основной школе 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Методически грамотно составлять  рабочие программы по предмету.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Отбор учебного материала  осуществлять с учетом его доступности  для обучающихся.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Рациональное сочетание традиционных и интерактивных приемов и методов обучения,  направленных на организацию  самостоятельной деятельности каждого обучающегося</a:t>
            </a:r>
            <a:r>
              <a:rPr lang="ru-RU" sz="2000" dirty="0" smtClean="0"/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Планирование обобщающего и обогащающего  повторения  с учетом уровня подготовки обучающихся и степени изученности основных тем курса математики.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024336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8676456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196751"/>
          <a:ext cx="8151361" cy="3528395"/>
        </p:xfrm>
        <a:graphic>
          <a:graphicData uri="http://schemas.openxmlformats.org/drawingml/2006/table">
            <a:tbl>
              <a:tblPr/>
              <a:tblGrid>
                <a:gridCol w="1743149"/>
                <a:gridCol w="1494128"/>
                <a:gridCol w="1577135"/>
                <a:gridCol w="1660142"/>
                <a:gridCol w="1676807"/>
              </a:tblGrid>
              <a:tr h="893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Абсолютный показатель (%)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Качественный показатель(%)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область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город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область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город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2013год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92,61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71,12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73,5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2014 год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87,6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89,5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48,7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53,5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2015год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82,03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51,2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2016год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87,04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90,81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62,37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68,38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2017год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82,39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58,11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63,67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67544" y="332657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Динамика среднего балла по предмету за 5 лет</a:t>
            </a:r>
            <a:endParaRPr lang="ru-RU" sz="2800" dirty="0" smtClean="0"/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1556792"/>
          <a:ext cx="8568951" cy="2520281"/>
        </p:xfrm>
        <a:graphic>
          <a:graphicData uri="http://schemas.openxmlformats.org/drawingml/2006/table">
            <a:tbl>
              <a:tblPr/>
              <a:tblGrid>
                <a:gridCol w="1440160"/>
                <a:gridCol w="1224136"/>
                <a:gridCol w="1368152"/>
                <a:gridCol w="1512168"/>
                <a:gridCol w="1584176"/>
                <a:gridCol w="1440159"/>
              </a:tblGrid>
              <a:tr h="8606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8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область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19,34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15,4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16,62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16,52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16,04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6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город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20,03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16,27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17,9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17,55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17,02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4" y="1196753"/>
          <a:ext cx="8496944" cy="2736303"/>
        </p:xfrm>
        <a:graphic>
          <a:graphicData uri="http://schemas.openxmlformats.org/drawingml/2006/table">
            <a:tbl>
              <a:tblPr/>
              <a:tblGrid>
                <a:gridCol w="4424648"/>
                <a:gridCol w="967972"/>
                <a:gridCol w="967972"/>
                <a:gridCol w="1056232"/>
                <a:gridCol w="1080120"/>
              </a:tblGrid>
              <a:tr h="12943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Отметка по пятибалльной шкале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«2»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«4»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«5»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Суммарный балл за всю работу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0-7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8-14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15-21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22-32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11560" y="214235"/>
            <a:ext cx="74888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Шкала перевода первичных баллов в отметку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Математика ОГЭ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95536" y="260648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Шкала перевода первичных баллов в отметку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Математика ГВЭ с маркировкой 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1" y="1268760"/>
          <a:ext cx="8731236" cy="899643"/>
        </p:xfrm>
        <a:graphic>
          <a:graphicData uri="http://schemas.openxmlformats.org/drawingml/2006/table">
            <a:tbl>
              <a:tblPr/>
              <a:tblGrid>
                <a:gridCol w="4747831"/>
                <a:gridCol w="1038674"/>
                <a:gridCol w="1038674"/>
                <a:gridCol w="904739"/>
                <a:gridCol w="1001318"/>
              </a:tblGrid>
              <a:tr h="355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Отметка по пятибалльной шкале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«2»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«4»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«5»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2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Суммарный балл за всю работу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0-3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4-6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7-9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10-14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2420888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Шкала перевода первичных баллов в отметку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Математика ГВЭ с маркировкой К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3645024"/>
          <a:ext cx="8640960" cy="1080121"/>
        </p:xfrm>
        <a:graphic>
          <a:graphicData uri="http://schemas.openxmlformats.org/drawingml/2006/table">
            <a:tbl>
              <a:tblPr/>
              <a:tblGrid>
                <a:gridCol w="4620429"/>
                <a:gridCol w="1010802"/>
                <a:gridCol w="1010802"/>
                <a:gridCol w="990815"/>
                <a:gridCol w="1008112"/>
              </a:tblGrid>
              <a:tr h="525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Отметка по пятибалльной шкале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«2»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«4»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«5»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Суммарный балл за всю работу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0-2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3-5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6-8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9-10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23728" y="332656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196753"/>
          <a:ext cx="8964487" cy="5685304"/>
        </p:xfrm>
        <a:graphic>
          <a:graphicData uri="http://schemas.openxmlformats.org/drawingml/2006/table">
            <a:tbl>
              <a:tblPr/>
              <a:tblGrid>
                <a:gridCol w="1425501"/>
                <a:gridCol w="1973889"/>
                <a:gridCol w="1973889"/>
                <a:gridCol w="1864056"/>
                <a:gridCol w="1727152"/>
              </a:tblGrid>
              <a:tr h="778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Первичный балл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 0-7 баллов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8 -14 баллов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15- 21 баллов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22-32 баллов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4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отметка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не менее 3 баллов по модулю «Алгебра», не менее 2 баллов по модулю «Геометрия», не менее 2 баллов по модулю «Реальная математика»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не менее 3 баллов по модулю «Алгебра», не менее 2баллов по модулю «Геометрия», не менее 2 баллов по модулю «Реальная математика»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не менее 3 баллов по модулю «Алгебра», не менее 2баллов по модулю «Геометрия», не менее 2 баллов по модулю «Реальная математика»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78616" y="269448"/>
            <a:ext cx="78492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Шкала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перевода  суммарного рейтинга по математике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пятибалльную систему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56700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67544" y="332656"/>
            <a:ext cx="80342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Средний балл и распределение отметок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муниципалитетам Томской области (ОГЭ)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196752"/>
          <a:ext cx="8424934" cy="4752527"/>
        </p:xfrm>
        <a:graphic>
          <a:graphicData uri="http://schemas.openxmlformats.org/drawingml/2006/table">
            <a:tbl>
              <a:tblPr/>
              <a:tblGrid>
                <a:gridCol w="3167047"/>
                <a:gridCol w="997399"/>
                <a:gridCol w="955530"/>
                <a:gridCol w="837322"/>
                <a:gridCol w="955530"/>
                <a:gridCol w="720019"/>
                <a:gridCol w="792087"/>
              </a:tblGrid>
              <a:tr h="75221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latin typeface="TimesNewRomanPSMT"/>
                          <a:ea typeface="Calibri"/>
                          <a:cs typeface="TimesNewRomanPSMT"/>
                        </a:rPr>
                        <a:t>муниципалитет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latin typeface="TimesNewRomanPSMT"/>
                          <a:ea typeface="Calibri"/>
                          <a:cs typeface="TimesNewRomanPSMT"/>
                        </a:rPr>
                        <a:t>Средний балл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latin typeface="TimesNewRomanPSMT"/>
                          <a:ea typeface="Calibri"/>
                          <a:cs typeface="TimesNewRomanPSMT"/>
                        </a:rPr>
                        <a:t>Кол-во участников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latin typeface="TimesNewRomanPSMT"/>
                          <a:ea typeface="Calibri"/>
                          <a:cs typeface="TimesNewRomanPSMT"/>
                        </a:rPr>
                        <a:t>«2»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latin typeface="TimesNewRomanPSMT"/>
                          <a:ea typeface="Calibri"/>
                          <a:cs typeface="TimesNewRomanPSMT"/>
                        </a:rPr>
                        <a:t>«3»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latin typeface="TimesNewRomanPSMT"/>
                          <a:ea typeface="Calibri"/>
                          <a:cs typeface="TimesNewRomanPSMT"/>
                        </a:rPr>
                        <a:t>«4»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latin typeface="TimesNewRomanPSMT"/>
                          <a:ea typeface="Calibri"/>
                          <a:cs typeface="TimesNewRomanPSMT"/>
                        </a:rPr>
                        <a:t>«5»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latin typeface="TimesNewRomanPSMT"/>
                          <a:ea typeface="Calibri"/>
                          <a:cs typeface="TimesNewRomanPSMT"/>
                        </a:rPr>
                        <a:t>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latin typeface="TimesNewRomanPSMT"/>
                          <a:ea typeface="Calibri"/>
                          <a:cs typeface="TimesNewRomanPSMT"/>
                        </a:rPr>
                        <a:t>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latin typeface="TimesNewRomanPSMT"/>
                          <a:ea typeface="Calibri"/>
                          <a:cs typeface="TimesNewRomanPSMT"/>
                        </a:rPr>
                        <a:t>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latin typeface="TimesNewRomanPSMT"/>
                          <a:ea typeface="Calibri"/>
                          <a:cs typeface="TimesNewRomanPSMT"/>
                        </a:rPr>
                        <a:t>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г.Северск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17,05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Arial"/>
                          <a:ea typeface="Calibri"/>
                          <a:cs typeface="Times New Roman"/>
                        </a:rPr>
                        <a:t>901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13,5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21,31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39,84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25,31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г.Томск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17,02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Arial"/>
                          <a:ea typeface="Calibri"/>
                          <a:cs typeface="Times New Roman"/>
                        </a:rPr>
                        <a:t>3964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22,43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37,01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26,56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Каргасокский район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16,2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Arial"/>
                          <a:ea typeface="Calibri"/>
                          <a:cs typeface="Times New Roman"/>
                        </a:rPr>
                        <a:t>224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13,39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25,45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40,63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20,53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Кривошеинский район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16,02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Arial"/>
                          <a:ea typeface="Calibri"/>
                          <a:cs typeface="Times New Roman"/>
                        </a:rPr>
                        <a:t>101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18,81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16,83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49,51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14,85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 err="1">
                          <a:latin typeface="Calibri"/>
                          <a:ea typeface="Calibri"/>
                          <a:cs typeface="Times New Roman"/>
                        </a:rPr>
                        <a:t>Тегульдетский</a:t>
                      </a:r>
                      <a:r>
                        <a:rPr lang="ru-RU" sz="1800" i="1" dirty="0">
                          <a:latin typeface="Calibri"/>
                          <a:ea typeface="Calibri"/>
                          <a:cs typeface="Times New Roman"/>
                        </a:rPr>
                        <a:t> район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>
                          <a:latin typeface="Calibri"/>
                          <a:ea typeface="Calibri"/>
                          <a:cs typeface="Times New Roman"/>
                        </a:rPr>
                        <a:t>9,93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latin typeface="Calibri"/>
                          <a:ea typeface="Calibri"/>
                          <a:cs typeface="Times New Roman"/>
                        </a:rPr>
                        <a:t>85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latin typeface="Calibri"/>
                          <a:ea typeface="Calibri"/>
                          <a:cs typeface="Times New Roman"/>
                        </a:rPr>
                        <a:t>48,24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latin typeface="Calibri"/>
                          <a:ea typeface="Calibri"/>
                          <a:cs typeface="Times New Roman"/>
                        </a:rPr>
                        <a:t>36,47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latin typeface="Calibri"/>
                          <a:ea typeface="Calibri"/>
                          <a:cs typeface="Times New Roman"/>
                        </a:rPr>
                        <a:t>12,94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>
                          <a:latin typeface="Calibri"/>
                          <a:ea typeface="Calibri"/>
                          <a:cs typeface="Times New Roman"/>
                        </a:rPr>
                        <a:t>2,35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НОУ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19,02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48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6,25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14,58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41,67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37,5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ОГОУ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17,85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Arial"/>
                          <a:ea typeface="Calibri"/>
                          <a:cs typeface="Times New Roman"/>
                        </a:rPr>
                        <a:t>202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9,41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22,28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38,12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30,19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Итого область</a:t>
                      </a: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16,04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8593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17,61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24,29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36,69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21,41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56700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95536" y="233444"/>
            <a:ext cx="87484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Средний балл и распределение отметок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муниципалитетам Томской области (ГВЭ)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196748"/>
          <a:ext cx="8496944" cy="5016234"/>
        </p:xfrm>
        <a:graphic>
          <a:graphicData uri="http://schemas.openxmlformats.org/drawingml/2006/table">
            <a:tbl>
              <a:tblPr/>
              <a:tblGrid>
                <a:gridCol w="2376264"/>
                <a:gridCol w="792088"/>
                <a:gridCol w="720080"/>
                <a:gridCol w="648072"/>
                <a:gridCol w="720080"/>
                <a:gridCol w="720080"/>
                <a:gridCol w="792088"/>
                <a:gridCol w="792088"/>
                <a:gridCol w="936104"/>
              </a:tblGrid>
              <a:tr h="20620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муниципалитет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 балл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участников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«2»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«3»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«4 и 5»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Бакчарский район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3,34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31,43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57,14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11,43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НОУ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7,33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16,67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83,33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г.Северск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7,32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36,12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63,88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Кривошеинский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р-н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7,12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7,32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92,68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Шегарский район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11,63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88,37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г.Томск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6,65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0,33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35,54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64,13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Чаинский район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6,64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Молчановский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р-н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6,57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18,91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75,69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Томский район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6,63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26,86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73,14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Первомайский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р-н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6,51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31,37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68,83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 область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6,45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2013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1,63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726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36,07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1254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62,3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1128</Words>
  <Application>Microsoft Office PowerPoint</Application>
  <PresentationFormat>Экран (4:3)</PresentationFormat>
  <Paragraphs>635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Выводы по выполнению экзаменационной работы  </vt:lpstr>
      <vt:lpstr>Некоторые рекомендации</vt:lpstr>
      <vt:lpstr>СПАСИБО за ВНИМАНИЕ!</vt:lpstr>
    </vt:vector>
  </TitlesOfParts>
  <Company>Домашний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User</cp:lastModifiedBy>
  <cp:revision>39</cp:revision>
  <dcterms:created xsi:type="dcterms:W3CDTF">2016-03-23T14:13:38Z</dcterms:created>
  <dcterms:modified xsi:type="dcterms:W3CDTF">2017-11-16T15:13:50Z</dcterms:modified>
</cp:coreProperties>
</file>